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64" r:id="rId3"/>
    <p:sldId id="257" r:id="rId4"/>
    <p:sldId id="258" r:id="rId5"/>
    <p:sldId id="260" r:id="rId6"/>
    <p:sldId id="261" r:id="rId7"/>
    <p:sldId id="262" r:id="rId8"/>
    <p:sldId id="263" r:id="rId9"/>
    <p:sldId id="265" r:id="rId10"/>
    <p:sldId id="266" r:id="rId11"/>
    <p:sldId id="267" r:id="rId12"/>
    <p:sldId id="268" r:id="rId13"/>
    <p:sldId id="269" r:id="rId14"/>
    <p:sldId id="270" r:id="rId15"/>
    <p:sldId id="274" r:id="rId16"/>
    <p:sldId id="271" r:id="rId17"/>
    <p:sldId id="272" r:id="rId18"/>
    <p:sldId id="275"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4" autoAdjust="0"/>
    <p:restoredTop sz="72261" autoAdjust="0"/>
  </p:normalViewPr>
  <p:slideViewPr>
    <p:cSldViewPr>
      <p:cViewPr varScale="1">
        <p:scale>
          <a:sx n="52" d="100"/>
          <a:sy n="52" d="100"/>
        </p:scale>
        <p:origin x="-188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076674-C638-4D8A-BD0B-8F06CBAEBC58}" type="datetimeFigureOut">
              <a:rPr lang="en-US" smtClean="0"/>
              <a:pPr/>
              <a:t>5/6/2020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96CCF5-D360-4A83-81DD-6C9E939504B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latin typeface="Times New Roman" pitchFamily="18" charset="0"/>
                <a:cs typeface="Times New Roman" pitchFamily="18" charset="0"/>
              </a:rPr>
              <a:t>Greetings everyone,</a:t>
            </a:r>
          </a:p>
          <a:p>
            <a:r>
              <a:rPr lang="en-US" dirty="0">
                <a:latin typeface="Times New Roman" pitchFamily="18" charset="0"/>
                <a:cs typeface="Times New Roman" pitchFamily="18" charset="0"/>
              </a:rPr>
              <a:t>My</a:t>
            </a:r>
            <a:r>
              <a:rPr lang="en-US" baseline="0" dirty="0">
                <a:latin typeface="Times New Roman" pitchFamily="18" charset="0"/>
                <a:cs typeface="Times New Roman" pitchFamily="18" charset="0"/>
              </a:rPr>
              <a:t> name is</a:t>
            </a:r>
            <a:r>
              <a:rPr lang="en-US" dirty="0">
                <a:latin typeface="Times New Roman" pitchFamily="18" charset="0"/>
                <a:cs typeface="Times New Roman" pitchFamily="18" charset="0"/>
              </a:rPr>
              <a:t> Shonil Dabreo.</a:t>
            </a:r>
          </a:p>
          <a:p>
            <a:r>
              <a:rPr lang="en-US" dirty="0">
                <a:latin typeface="Times New Roman" pitchFamily="18" charset="0"/>
                <a:cs typeface="Times New Roman" pitchFamily="18" charset="0"/>
              </a:rPr>
              <a:t>This</a:t>
            </a:r>
            <a:r>
              <a:rPr lang="en-US" baseline="0" dirty="0">
                <a:latin typeface="Times New Roman" pitchFamily="18" charset="0"/>
                <a:cs typeface="Times New Roman" pitchFamily="18" charset="0"/>
              </a:rPr>
              <a:t> presentation is about the Data preparation, Data exploration and Result Analysis of starwars movies.</a:t>
            </a:r>
          </a:p>
          <a:p>
            <a:r>
              <a:rPr lang="en-US" baseline="0" dirty="0">
                <a:latin typeface="Times New Roman" pitchFamily="18" charset="0"/>
                <a:cs typeface="Times New Roman" pitchFamily="18" charset="0"/>
              </a:rPr>
              <a:t>Before moving further, I’d like to explain you all about the Starwars dataset.</a:t>
            </a:r>
          </a:p>
          <a:p>
            <a:r>
              <a:rPr lang="en-US" dirty="0">
                <a:latin typeface="Times New Roman" pitchFamily="18" charset="0"/>
                <a:cs typeface="Times New Roman" pitchFamily="18" charset="0"/>
              </a:rPr>
              <a:t>This</a:t>
            </a:r>
            <a:r>
              <a:rPr lang="en-US" baseline="0" dirty="0">
                <a:latin typeface="Times New Roman" pitchFamily="18" charset="0"/>
                <a:cs typeface="Times New Roman" pitchFamily="18" charset="0"/>
              </a:rPr>
              <a:t> dataset contains data behind the story America’s favorite ‘Star Wars’ movies. The author collected the data by running a poll through SurveyMonkey Audience, surveying 1,186 respondents.</a:t>
            </a:r>
          </a:p>
          <a:p>
            <a:r>
              <a:rPr lang="en-US" baseline="0" dirty="0">
                <a:latin typeface="Times New Roman" pitchFamily="18" charset="0"/>
                <a:cs typeface="Times New Roman" pitchFamily="18" charset="0"/>
              </a:rPr>
              <a:t>The questions asked in the survey were, </a:t>
            </a:r>
          </a:p>
          <a:p>
            <a:pPr marL="228600" indent="-228600">
              <a:buAutoNum type="arabicPeriod"/>
            </a:pPr>
            <a:r>
              <a:rPr lang="en-US" baseline="0" dirty="0">
                <a:latin typeface="Times New Roman" pitchFamily="18" charset="0"/>
                <a:cs typeface="Times New Roman" pitchFamily="18" charset="0"/>
              </a:rPr>
              <a:t>Have you seen any of the 6 ﬁlms in the Star Wars franchise? </a:t>
            </a:r>
          </a:p>
          <a:p>
            <a:pPr marL="228600" indent="-228600">
              <a:buAutoNum type="arabicPeriod"/>
            </a:pPr>
            <a:r>
              <a:rPr lang="en-US" baseline="0" dirty="0">
                <a:latin typeface="Times New Roman" pitchFamily="18" charset="0"/>
                <a:cs typeface="Times New Roman" pitchFamily="18" charset="0"/>
              </a:rPr>
              <a:t>Do you consider yourself to be a fan of the Star Wars ﬁlms franchise?   </a:t>
            </a:r>
          </a:p>
          <a:p>
            <a:pPr marL="228600" indent="-228600">
              <a:buAutoNum type="arabicPeriod"/>
            </a:pPr>
            <a:r>
              <a:rPr lang="en-US" dirty="0">
                <a:latin typeface="Times New Roman" pitchFamily="18" charset="0"/>
                <a:cs typeface="Times New Roman" pitchFamily="18" charset="0"/>
              </a:rPr>
              <a:t>Please</a:t>
            </a:r>
            <a:r>
              <a:rPr lang="en-US" baseline="0" dirty="0">
                <a:latin typeface="Times New Roman" pitchFamily="18" charset="0"/>
                <a:cs typeface="Times New Roman" pitchFamily="18" charset="0"/>
              </a:rPr>
              <a:t> select the movies that you have seen and give the rating for the movies with 1 being your </a:t>
            </a:r>
            <a:r>
              <a:rPr lang="en-US" baseline="0" dirty="0" err="1">
                <a:latin typeface="Times New Roman" pitchFamily="18" charset="0"/>
                <a:cs typeface="Times New Roman" pitchFamily="18" charset="0"/>
              </a:rPr>
              <a:t>favourite</a:t>
            </a:r>
            <a:r>
              <a:rPr lang="en-US" baseline="0" dirty="0">
                <a:latin typeface="Times New Roman" pitchFamily="18" charset="0"/>
                <a:cs typeface="Times New Roman" pitchFamily="18" charset="0"/>
              </a:rPr>
              <a:t> film and 6 being your least </a:t>
            </a:r>
            <a:r>
              <a:rPr lang="en-US" baseline="0" dirty="0" err="1">
                <a:latin typeface="Times New Roman" pitchFamily="18" charset="0"/>
                <a:cs typeface="Times New Roman" pitchFamily="18" charset="0"/>
              </a:rPr>
              <a:t>favourite</a:t>
            </a:r>
            <a:r>
              <a:rPr lang="en-US" baseline="0" dirty="0">
                <a:latin typeface="Times New Roman" pitchFamily="18" charset="0"/>
                <a:cs typeface="Times New Roman" pitchFamily="18" charset="0"/>
              </a:rPr>
              <a:t> film</a:t>
            </a:r>
          </a:p>
          <a:p>
            <a:pPr marL="228600" indent="-228600">
              <a:buAutoNum type="arabicPeriod"/>
            </a:pPr>
            <a:r>
              <a:rPr lang="en-US" dirty="0">
                <a:latin typeface="Times New Roman" pitchFamily="18" charset="0"/>
                <a:cs typeface="Times New Roman" pitchFamily="18" charset="0"/>
              </a:rPr>
              <a:t> Which character shot </a:t>
            </a:r>
            <a:r>
              <a:rPr lang="en-US" dirty="0" err="1">
                <a:latin typeface="Times New Roman" pitchFamily="18" charset="0"/>
                <a:cs typeface="Times New Roman" pitchFamily="18" charset="0"/>
              </a:rPr>
              <a:t>ﬁrst</a:t>
            </a:r>
            <a:r>
              <a:rPr lang="en-US" dirty="0">
                <a:latin typeface="Times New Roman" pitchFamily="18" charset="0"/>
                <a:cs typeface="Times New Roman" pitchFamily="18" charset="0"/>
              </a:rPr>
              <a:t>? </a:t>
            </a:r>
          </a:p>
          <a:p>
            <a:pPr marL="228600" indent="-228600">
              <a:buAutoNum type="arabicPeriod"/>
            </a:pPr>
            <a:r>
              <a:rPr lang="en-US" dirty="0">
                <a:latin typeface="Times New Roman" pitchFamily="18" charset="0"/>
                <a:cs typeface="Times New Roman" pitchFamily="18" charset="0"/>
              </a:rPr>
              <a:t>Are you familiar with the Expanded Universe? </a:t>
            </a:r>
          </a:p>
          <a:p>
            <a:pPr marL="228600" indent="-228600">
              <a:buAutoNum type="arabicPeriod"/>
            </a:pPr>
            <a:r>
              <a:rPr lang="en-US" dirty="0">
                <a:latin typeface="Times New Roman" pitchFamily="18" charset="0"/>
                <a:cs typeface="Times New Roman" pitchFamily="18" charset="0"/>
              </a:rPr>
              <a:t> Do you consider yourself to be a fan of the Expanded Universe? </a:t>
            </a:r>
          </a:p>
          <a:p>
            <a:pPr marL="228600" indent="-228600">
              <a:buAutoNum type="arabicPeriod"/>
            </a:pPr>
            <a:r>
              <a:rPr lang="en-US" dirty="0">
                <a:latin typeface="Times New Roman" pitchFamily="18" charset="0"/>
                <a:cs typeface="Times New Roman" pitchFamily="18" charset="0"/>
              </a:rPr>
              <a:t>Do you consider yourself to be a fan of the Star Trek franchise? </a:t>
            </a:r>
          </a:p>
          <a:p>
            <a:pPr marL="228600" indent="-228600">
              <a:buAutoNum type="arabicPeriod"/>
            </a:pPr>
            <a:r>
              <a:rPr lang="en-US" dirty="0">
                <a:latin typeface="Times New Roman" pitchFamily="18" charset="0"/>
                <a:cs typeface="Times New Roman" pitchFamily="18" charset="0"/>
              </a:rPr>
              <a:t>And</a:t>
            </a:r>
            <a:r>
              <a:rPr lang="en-US" baseline="0" dirty="0">
                <a:latin typeface="Times New Roman" pitchFamily="18" charset="0"/>
                <a:cs typeface="Times New Roman" pitchFamily="18" charset="0"/>
              </a:rPr>
              <a:t> about the people’s demographics such as Gender, Age, Education, Household Income &amp; Location.</a:t>
            </a:r>
          </a:p>
          <a:p>
            <a:pPr marL="228600" indent="-228600">
              <a:buNone/>
            </a:pPr>
            <a:r>
              <a:rPr lang="en-US" baseline="0" dirty="0">
                <a:latin typeface="Times New Roman" pitchFamily="18" charset="0"/>
                <a:cs typeface="Times New Roman" pitchFamily="18" charset="0"/>
              </a:rPr>
              <a:t>The data collected need to be carefully prepared so that we get better results for analysis. </a:t>
            </a:r>
          </a:p>
          <a:p>
            <a:pPr marL="228600" indent="-228600">
              <a:buNone/>
            </a:pPr>
            <a:endParaRPr lang="en-US" baseline="0" dirty="0">
              <a:latin typeface="Times New Roman" pitchFamily="18" charset="0"/>
              <a:cs typeface="Times New Roman" pitchFamily="18" charset="0"/>
            </a:endParaRPr>
          </a:p>
          <a:p>
            <a:pPr marL="228600" indent="-228600">
              <a:buNone/>
            </a:pPr>
            <a:r>
              <a:rPr lang="en-US" baseline="0" dirty="0">
                <a:latin typeface="Times New Roman" pitchFamily="18" charset="0"/>
                <a:cs typeface="Times New Roman" pitchFamily="18" charset="0"/>
              </a:rPr>
              <a:t>Moving on to the Data Preparation phase.</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F596CCF5-D360-4A83-81DD-6C9E939504B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In the first fig, we can see the values for each age group. However, there is one value where the age is 500. </a:t>
            </a:r>
          </a:p>
          <a:p>
            <a:r>
              <a:rPr lang="en-US" baseline="0" dirty="0"/>
              <a:t>We know that a person can have age not more than 110. </a:t>
            </a:r>
          </a:p>
          <a:p>
            <a:r>
              <a:rPr lang="en-US" baseline="0" dirty="0"/>
              <a:t>As the 45-60 age group has the highest count, adding more value to it would still have the same result.</a:t>
            </a:r>
          </a:p>
          <a:p>
            <a:r>
              <a:rPr lang="en-US" baseline="0" dirty="0"/>
              <a:t>Considering this, the age with 500 value is replaced with the 45-60 value. </a:t>
            </a:r>
          </a:p>
          <a:p>
            <a:r>
              <a:rPr lang="en-US" baseline="0" dirty="0"/>
              <a:t>In the second figure, we can see the 500 value replaced with 45-60 value.</a:t>
            </a:r>
          </a:p>
        </p:txBody>
      </p:sp>
      <p:sp>
        <p:nvSpPr>
          <p:cNvPr id="4" name="Slide Number Placeholder 3"/>
          <p:cNvSpPr>
            <a:spLocks noGrp="1"/>
          </p:cNvSpPr>
          <p:nvPr>
            <p:ph type="sldNum" sz="quarter" idx="10"/>
          </p:nvPr>
        </p:nvSpPr>
        <p:spPr/>
        <p:txBody>
          <a:bodyPr/>
          <a:lstStyle/>
          <a:p>
            <a:fld id="{F596CCF5-D360-4A83-81DD-6C9E939504B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Handling missing values is an essential and time consuming step of the data preparation. </a:t>
            </a:r>
          </a:p>
          <a:p>
            <a:r>
              <a:rPr lang="en-US" baseline="0" dirty="0"/>
              <a:t>In the first fig, we can see that there are 1186 rows and 38 columns</a:t>
            </a:r>
          </a:p>
          <a:p>
            <a:r>
              <a:rPr lang="en-US" baseline="0" dirty="0"/>
              <a:t>Whereas, in the second fig we can see that there are 1076 rows. The rows having null values for demographic data such as Gender, Age, etc were removed using pandas’ drop function. </a:t>
            </a:r>
          </a:p>
          <a:p>
            <a:endParaRPr lang="en-US" baseline="0" dirty="0"/>
          </a:p>
        </p:txBody>
      </p:sp>
      <p:sp>
        <p:nvSpPr>
          <p:cNvPr id="4" name="Slide Number Placeholder 3"/>
          <p:cNvSpPr>
            <a:spLocks noGrp="1"/>
          </p:cNvSpPr>
          <p:nvPr>
            <p:ph type="sldNum" sz="quarter" idx="10"/>
          </p:nvPr>
        </p:nvSpPr>
        <p:spPr/>
        <p:txBody>
          <a:bodyPr/>
          <a:lstStyle/>
          <a:p>
            <a:fld id="{F596CCF5-D360-4A83-81DD-6C9E939504B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In the first fig, we can see that there are NaN i.e. null values in those columns.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columns could either have ‘Yes’ or ‘No’ values. </a:t>
            </a:r>
          </a:p>
          <a:p>
            <a:r>
              <a:rPr lang="en-US" baseline="0" dirty="0"/>
              <a:t>Based on a condition, the missing values for these columns are replaced with ‘No’ values using pandas’ replace function.   </a:t>
            </a:r>
          </a:p>
        </p:txBody>
      </p:sp>
      <p:sp>
        <p:nvSpPr>
          <p:cNvPr id="4" name="Slide Number Placeholder 3"/>
          <p:cNvSpPr>
            <a:spLocks noGrp="1"/>
          </p:cNvSpPr>
          <p:nvPr>
            <p:ph type="sldNum" sz="quarter" idx="10"/>
          </p:nvPr>
        </p:nvSpPr>
        <p:spPr/>
        <p:txBody>
          <a:bodyPr/>
          <a:lstStyle/>
          <a:p>
            <a:fld id="{F596CCF5-D360-4A83-81DD-6C9E939504B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Looking at these figures, we can see that these columns have the numerical values. </a:t>
            </a:r>
          </a:p>
          <a:p>
            <a:r>
              <a:rPr lang="en-US" baseline="0" dirty="0"/>
              <a:t>These are the user ratings given to 6 films in order of preference with 1 being the favorite film and 6 being the least favorite film.</a:t>
            </a:r>
          </a:p>
          <a:p>
            <a:r>
              <a:rPr lang="en-US" baseline="0" dirty="0"/>
              <a:t>Assuming, people didn’t watch any of the movies so they didn’t enter the ratings for those movies.</a:t>
            </a:r>
          </a:p>
          <a:p>
            <a:r>
              <a:rPr lang="en-US" baseline="0" dirty="0"/>
              <a:t>Therefore, these missing values are filled with ‘0’ values using pandas’ fillna function.</a:t>
            </a:r>
          </a:p>
          <a:p>
            <a:r>
              <a:rPr lang="en-US" baseline="0" dirty="0"/>
              <a:t>Here, 0 rating is equivalent to people who haven’t watch movies rated as 0</a:t>
            </a:r>
          </a:p>
          <a:p>
            <a:r>
              <a:rPr lang="en-US" baseline="0" dirty="0"/>
              <a:t>The second fig shows the result of filled values which is ‘0’</a:t>
            </a:r>
          </a:p>
        </p:txBody>
      </p:sp>
      <p:sp>
        <p:nvSpPr>
          <p:cNvPr id="4" name="Slide Number Placeholder 3"/>
          <p:cNvSpPr>
            <a:spLocks noGrp="1"/>
          </p:cNvSpPr>
          <p:nvPr>
            <p:ph type="sldNum" sz="quarter" idx="10"/>
          </p:nvPr>
        </p:nvSpPr>
        <p:spPr/>
        <p:txBody>
          <a:bodyPr/>
          <a:lstStyle/>
          <a:p>
            <a:fld id="{F596CCF5-D360-4A83-81DD-6C9E939504B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gender has a total of 30 null values.</a:t>
            </a:r>
          </a:p>
          <a:p>
            <a:r>
              <a:rPr lang="en-US" baseline="0" dirty="0"/>
              <a:t>Using pandas’ fillna function, the missing values for Gender is filled using ffill method.</a:t>
            </a:r>
          </a:p>
          <a:p>
            <a:r>
              <a:rPr lang="en-US" baseline="0" dirty="0"/>
              <a:t>The ffill method replaces the Null values from the values of previous rows.</a:t>
            </a:r>
          </a:p>
          <a:p>
            <a:r>
              <a:rPr lang="en-US" baseline="0" dirty="0"/>
              <a:t>In the given figure, we can see the filled values. </a:t>
            </a:r>
          </a:p>
        </p:txBody>
      </p:sp>
      <p:sp>
        <p:nvSpPr>
          <p:cNvPr id="4" name="Slide Number Placeholder 3"/>
          <p:cNvSpPr>
            <a:spLocks noGrp="1"/>
          </p:cNvSpPr>
          <p:nvPr>
            <p:ph type="sldNum" sz="quarter" idx="10"/>
          </p:nvPr>
        </p:nvSpPr>
        <p:spPr/>
        <p:txBody>
          <a:bodyPr/>
          <a:lstStyle/>
          <a:p>
            <a:fld id="{F596CCF5-D360-4A83-81DD-6C9E939504B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Now, that we have cleaned the data lets move on to the Data exploration phase</a:t>
            </a:r>
          </a:p>
        </p:txBody>
      </p:sp>
      <p:sp>
        <p:nvSpPr>
          <p:cNvPr id="4" name="Slide Number Placeholder 3"/>
          <p:cNvSpPr>
            <a:spLocks noGrp="1"/>
          </p:cNvSpPr>
          <p:nvPr>
            <p:ph type="sldNum" sz="quarter" idx="10"/>
          </p:nvPr>
        </p:nvSpPr>
        <p:spPr/>
        <p:txBody>
          <a:bodyPr/>
          <a:lstStyle/>
          <a:p>
            <a:fld id="{F596CCF5-D360-4A83-81DD-6C9E939504B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We need to explore the behavior of the data and visualization graphs are the best way to understand the data.</a:t>
            </a:r>
          </a:p>
          <a:p>
            <a:endParaRPr lang="en-US" baseline="0" dirty="0"/>
          </a:p>
          <a:p>
            <a:r>
              <a:rPr lang="en-US" baseline="0" dirty="0"/>
              <a:t>The users were told to rate the 6 films in order of preference with 1 being the favorite film and 6 being the least favorite film.</a:t>
            </a:r>
          </a:p>
          <a:p>
            <a:r>
              <a:rPr lang="en-US" baseline="0" dirty="0"/>
              <a:t>As there are multiple ratings of users for each film, the sum of those ratings were calculated to find out which film had the highest rating and which film had the least rating. After, calculating the sum of ratings for each film, a bar graph was plotted using plot() function.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given fig represents the bar graph of the total ratings for each film. </a:t>
            </a:r>
          </a:p>
          <a:p>
            <a:r>
              <a:rPr lang="en-US" baseline="0" dirty="0"/>
              <a:t>The results include rank_5 </a:t>
            </a:r>
            <a:r>
              <a:rPr lang="de-DE" baseline="0" dirty="0"/>
              <a:t>(i.e. starwars movie 5) being the highest rated movie and rank_3 (i.e starwars movie 3) with the lowest rating among all.</a:t>
            </a:r>
            <a:endParaRPr lang="en-US" baseline="0" dirty="0"/>
          </a:p>
        </p:txBody>
      </p:sp>
      <p:sp>
        <p:nvSpPr>
          <p:cNvPr id="4" name="Slide Number Placeholder 3"/>
          <p:cNvSpPr>
            <a:spLocks noGrp="1"/>
          </p:cNvSpPr>
          <p:nvPr>
            <p:ph type="sldNum" sz="quarter" idx="10"/>
          </p:nvPr>
        </p:nvSpPr>
        <p:spPr/>
        <p:txBody>
          <a:bodyPr/>
          <a:lstStyle/>
          <a:p>
            <a:fld id="{F596CCF5-D360-4A83-81DD-6C9E939504B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Gender and Household Income were selected to analyze how the population is distributed between Household Income groups.</a:t>
            </a:r>
          </a:p>
          <a:p>
            <a:endParaRPr lang="en-US" baseline="0" dirty="0"/>
          </a:p>
          <a:p>
            <a:r>
              <a:rPr lang="en-US" baseline="0" dirty="0"/>
              <a:t>The Gender and Household Income values of all the users were grouped and the total count for each Household Income value corresponding with the gender value was calculated. Pie chart was used to plot the data using plot function.</a:t>
            </a:r>
          </a:p>
          <a:p>
            <a:r>
              <a:rPr lang="en-US" dirty="0"/>
              <a:t>In the given fig, we can see that most of the population who have</a:t>
            </a:r>
            <a:r>
              <a:rPr lang="en-US" baseline="0" dirty="0"/>
              <a:t> Household Income of </a:t>
            </a:r>
            <a:r>
              <a:rPr lang="en-US" dirty="0"/>
              <a:t>50,000 – 99,999</a:t>
            </a:r>
            <a:r>
              <a:rPr lang="en-US" baseline="0" dirty="0"/>
              <a:t>  </a:t>
            </a:r>
            <a:r>
              <a:rPr lang="en-US" dirty="0"/>
              <a:t>were Females and the rest were Males.</a:t>
            </a:r>
            <a:r>
              <a:rPr lang="en-US" baseline="0" dirty="0"/>
              <a:t> Whereas, there are more Males with an Household Income of 100,000 – 149,999 than Females. Half of the Female population have an Household Income of </a:t>
            </a:r>
            <a:r>
              <a:rPr lang="en-US" dirty="0"/>
              <a:t>50,000 – 99,999 whereas 45.49%</a:t>
            </a:r>
            <a:r>
              <a:rPr lang="en-US" baseline="0" dirty="0"/>
              <a:t> of the Males have an Household Income of 100,000 – 149,999 </a:t>
            </a:r>
            <a:r>
              <a:rPr lang="en-US" dirty="0"/>
              <a:t>.</a:t>
            </a:r>
          </a:p>
        </p:txBody>
      </p:sp>
      <p:sp>
        <p:nvSpPr>
          <p:cNvPr id="4" name="Slide Number Placeholder 3"/>
          <p:cNvSpPr>
            <a:spLocks noGrp="1"/>
          </p:cNvSpPr>
          <p:nvPr>
            <p:ph type="sldNum" sz="quarter" idx="10"/>
          </p:nvPr>
        </p:nvSpPr>
        <p:spPr/>
        <p:txBody>
          <a:bodyPr/>
          <a:lstStyle/>
          <a:p>
            <a:fld id="{F596CCF5-D360-4A83-81DD-6C9E939504B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As you’ll can see the different ratings for the Actor, Luke Skywalker, as Very favorably, Somewhat favorably, Neutral, Somewhat unfavorably, very unfavorably and Unfamiliar. The ratings for Luke Skywalker are displayed for both  Male and Female population.</a:t>
            </a:r>
          </a:p>
          <a:p>
            <a:r>
              <a:rPr lang="en-US" baseline="0" dirty="0"/>
              <a:t>Gender and Luke Skywalker columns are grouped and then the different total ratings of Luke Skywalker for both Male and Female are calculated. The plot function is used to display the bar graph.</a:t>
            </a:r>
          </a:p>
          <a:p>
            <a:endParaRPr lang="en-US" baseline="0" dirty="0"/>
          </a:p>
          <a:p>
            <a:r>
              <a:rPr lang="en-US" baseline="0" dirty="0"/>
              <a:t>The given graph illustrates that the Male population having ‘Very favorably’  ratings for Luke Skywalker are more than the female population. Whereas, the Male population having ‘Very unfavorably’ ratings for Luke Skywalker are less compared to Female population. Moreover, both the population have similar no of people who have rated ‘Somewhat unfavorably’ for Luke Skywalker.  </a:t>
            </a:r>
          </a:p>
        </p:txBody>
      </p:sp>
      <p:sp>
        <p:nvSpPr>
          <p:cNvPr id="4" name="Slide Number Placeholder 3"/>
          <p:cNvSpPr>
            <a:spLocks noGrp="1"/>
          </p:cNvSpPr>
          <p:nvPr>
            <p:ph type="sldNum" sz="quarter" idx="10"/>
          </p:nvPr>
        </p:nvSpPr>
        <p:spPr/>
        <p:txBody>
          <a:bodyPr/>
          <a:lstStyle/>
          <a:p>
            <a:fld id="{F596CCF5-D360-4A83-81DD-6C9E939504B4}"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is the end of the data exploration phase.</a:t>
            </a:r>
          </a:p>
          <a:p>
            <a:r>
              <a:rPr lang="en-US" baseline="0" dirty="0"/>
              <a:t>Thank you all, </a:t>
            </a:r>
          </a:p>
          <a:p>
            <a:r>
              <a:rPr lang="en-US" baseline="0" dirty="0"/>
              <a:t>we have discussed about data preparation, data exploration and result analysis.</a:t>
            </a:r>
          </a:p>
        </p:txBody>
      </p:sp>
      <p:sp>
        <p:nvSpPr>
          <p:cNvPr id="4" name="Slide Number Placeholder 3"/>
          <p:cNvSpPr>
            <a:spLocks noGrp="1"/>
          </p:cNvSpPr>
          <p:nvPr>
            <p:ph type="sldNum" sz="quarter" idx="10"/>
          </p:nvPr>
        </p:nvSpPr>
        <p:spPr/>
        <p:txBody>
          <a:bodyPr/>
          <a:lstStyle/>
          <a:p>
            <a:fld id="{F596CCF5-D360-4A83-81DD-6C9E939504B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F596CCF5-D360-4A83-81DD-6C9E939504B4}"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Data</a:t>
            </a:r>
            <a:r>
              <a:rPr lang="en-US" baseline="0" dirty="0"/>
              <a:t> preparation involves a series of steps before we start working for analysis. </a:t>
            </a:r>
          </a:p>
          <a:p>
            <a:r>
              <a:rPr lang="en-US" baseline="0" dirty="0"/>
              <a:t>These are the steps for Data preparation:</a:t>
            </a:r>
          </a:p>
        </p:txBody>
      </p:sp>
      <p:sp>
        <p:nvSpPr>
          <p:cNvPr id="4" name="Slide Number Placeholder 3"/>
          <p:cNvSpPr>
            <a:spLocks noGrp="1"/>
          </p:cNvSpPr>
          <p:nvPr>
            <p:ph type="sldNum" sz="quarter" idx="10"/>
          </p:nvPr>
        </p:nvSpPr>
        <p:spPr/>
        <p:txBody>
          <a:bodyPr/>
          <a:lstStyle/>
          <a:p>
            <a:fld id="{F596CCF5-D360-4A83-81DD-6C9E939504B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latin typeface="Times New Roman" pitchFamily="18" charset="0"/>
                <a:cs typeface="Times New Roman" pitchFamily="18" charset="0"/>
              </a:rPr>
              <a:t>The dataset is imported using pandas read_csv function. </a:t>
            </a:r>
          </a:p>
          <a:p>
            <a:r>
              <a:rPr lang="en-US" baseline="0" dirty="0">
                <a:latin typeface="Times New Roman" pitchFamily="18" charset="0"/>
                <a:cs typeface="Times New Roman" pitchFamily="18" charset="0"/>
              </a:rPr>
              <a:t>We can see the contents of the dataset which represents data in a table format. </a:t>
            </a:r>
          </a:p>
          <a:p>
            <a:endParaRPr lang="en-US" baseline="0" dirty="0">
              <a:latin typeface="Times New Roman" pitchFamily="18" charset="0"/>
              <a:cs typeface="Times New Roman" pitchFamily="18" charset="0"/>
            </a:endParaRPr>
          </a:p>
          <a:p>
            <a:r>
              <a:rPr lang="en-US" baseline="0" dirty="0">
                <a:latin typeface="Times New Roman" pitchFamily="18" charset="0"/>
                <a:cs typeface="Times New Roman" pitchFamily="18" charset="0"/>
              </a:rPr>
              <a:t>The dataset contains some unnamed column names and the first row includes the list of options from the survey. </a:t>
            </a: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F596CCF5-D360-4A83-81DD-6C9E939504B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Times New Roman" pitchFamily="18" charset="0"/>
                <a:cs typeface="Times New Roman" pitchFamily="18" charset="0"/>
              </a:rPr>
              <a:t>Using pandas rename function, the unnamed columns are renamed and the first row is removed from the dataset.</a:t>
            </a:r>
          </a:p>
          <a:p>
            <a:r>
              <a:rPr lang="en-US" baseline="0" dirty="0">
                <a:latin typeface="Times New Roman" pitchFamily="18" charset="0"/>
                <a:cs typeface="Times New Roman" pitchFamily="18" charset="0"/>
              </a:rPr>
              <a:t>We can see the changes done to the dataset after renaming the unnamed columns and removing the first row of the dataset.</a:t>
            </a:r>
          </a:p>
          <a:p>
            <a:endParaRPr lang="en-US" dirty="0"/>
          </a:p>
        </p:txBody>
      </p:sp>
      <p:sp>
        <p:nvSpPr>
          <p:cNvPr id="4" name="Slide Number Placeholder 3"/>
          <p:cNvSpPr>
            <a:spLocks noGrp="1"/>
          </p:cNvSpPr>
          <p:nvPr>
            <p:ph type="sldNum" sz="quarter" idx="10"/>
          </p:nvPr>
        </p:nvSpPr>
        <p:spPr/>
        <p:txBody>
          <a:bodyPr/>
          <a:lstStyle/>
          <a:p>
            <a:fld id="{F596CCF5-D360-4A83-81DD-6C9E939504B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the dataset is loaded, all the data is in object format. Thus, depending on the data values, we need to change the datatype appropriately.</a:t>
            </a:r>
          </a:p>
          <a:p>
            <a:r>
              <a:rPr lang="en-US" baseline="0" dirty="0"/>
              <a:t>As we can see, </a:t>
            </a:r>
          </a:p>
          <a:p>
            <a:r>
              <a:rPr lang="en-US" baseline="0" dirty="0"/>
              <a:t>In the first fig, the letter O represents the Object datatype for gender. </a:t>
            </a:r>
          </a:p>
          <a:p>
            <a:r>
              <a:rPr lang="en-US" baseline="0" dirty="0"/>
              <a:t>The second fig represents that Gender has 5 unique values with their total count.</a:t>
            </a:r>
          </a:p>
          <a:p>
            <a:r>
              <a:rPr lang="en-US" baseline="0" dirty="0"/>
              <a:t>We all know, A gender of a person can be either Male or Female. </a:t>
            </a:r>
          </a:p>
          <a:p>
            <a:r>
              <a:rPr lang="en-US" baseline="0" dirty="0"/>
              <a:t>So, setting the ‘category’ datatype to gender by using pandas’ astype() function.</a:t>
            </a:r>
          </a:p>
          <a:p>
            <a:r>
              <a:rPr lang="en-US" baseline="0" dirty="0"/>
              <a:t>The third fig is the result for the Gender with category data type.</a:t>
            </a:r>
          </a:p>
        </p:txBody>
      </p:sp>
      <p:sp>
        <p:nvSpPr>
          <p:cNvPr id="4" name="Slide Number Placeholder 3"/>
          <p:cNvSpPr>
            <a:spLocks noGrp="1"/>
          </p:cNvSpPr>
          <p:nvPr>
            <p:ph type="sldNum" sz="quarter" idx="10"/>
          </p:nvPr>
        </p:nvSpPr>
        <p:spPr/>
        <p:txBody>
          <a:bodyPr/>
          <a:lstStyle/>
          <a:p>
            <a:fld id="{F596CCF5-D360-4A83-81DD-6C9E939504B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Now, looking at the first fig, we can see that there have been some typo mistakes.</a:t>
            </a:r>
          </a:p>
          <a:p>
            <a:r>
              <a:rPr lang="en-US" baseline="0" dirty="0"/>
              <a:t>The values with typo mistakes are corrected by using pandas loc[] function. This is done by selecting the typo values and assigning them with a corrected value.</a:t>
            </a:r>
          </a:p>
          <a:p>
            <a:r>
              <a:rPr lang="en-US" baseline="0" dirty="0"/>
              <a:t>Fig two shows the output of the Gender values after correcting the typo mistakes. All the other values were replaced with either Male or Female.</a:t>
            </a:r>
          </a:p>
        </p:txBody>
      </p:sp>
      <p:sp>
        <p:nvSpPr>
          <p:cNvPr id="4" name="Slide Number Placeholder 3"/>
          <p:cNvSpPr>
            <a:spLocks noGrp="1"/>
          </p:cNvSpPr>
          <p:nvPr>
            <p:ph type="sldNum" sz="quarter" idx="10"/>
          </p:nvPr>
        </p:nvSpPr>
        <p:spPr/>
        <p:txBody>
          <a:bodyPr/>
          <a:lstStyle/>
          <a:p>
            <a:fld id="{F596CCF5-D360-4A83-81DD-6C9E939504B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In the first fig, We can see that there are two values for ‘Yes’. This means that the user might have entered an extra whitespace while answering the question.</a:t>
            </a:r>
          </a:p>
          <a:p>
            <a:r>
              <a:rPr lang="en-US" baseline="0" dirty="0"/>
              <a:t>Pandas’ </a:t>
            </a:r>
            <a:r>
              <a:rPr lang="en-US" baseline="0" dirty="0" err="1"/>
              <a:t>str.strip</a:t>
            </a:r>
            <a:r>
              <a:rPr lang="en-US" baseline="0" dirty="0"/>
              <a:t>() function is used to remove the whitespaces.</a:t>
            </a:r>
          </a:p>
          <a:p>
            <a:r>
              <a:rPr lang="en-US" baseline="0" dirty="0"/>
              <a:t>In the fig two, we can see that the ‘Yes’ values are combined and the white spaces are removed.</a:t>
            </a:r>
          </a:p>
        </p:txBody>
      </p:sp>
      <p:sp>
        <p:nvSpPr>
          <p:cNvPr id="4" name="Slide Number Placeholder 3"/>
          <p:cNvSpPr>
            <a:spLocks noGrp="1"/>
          </p:cNvSpPr>
          <p:nvPr>
            <p:ph type="sldNum" sz="quarter" idx="10"/>
          </p:nvPr>
        </p:nvSpPr>
        <p:spPr/>
        <p:txBody>
          <a:bodyPr/>
          <a:lstStyle/>
          <a:p>
            <a:fld id="{F596CCF5-D360-4A83-81DD-6C9E939504B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We can also change the case for the contents of the dataset.</a:t>
            </a:r>
          </a:p>
          <a:p>
            <a:r>
              <a:rPr lang="en-US" baseline="0" dirty="0"/>
              <a:t>In the given fig, we can see that the contents are displayed in Upper case.</a:t>
            </a:r>
          </a:p>
          <a:p>
            <a:r>
              <a:rPr lang="en-US" baseline="0" dirty="0"/>
              <a:t>Pandas’ str.upper() function is used to cast all data into upper case.</a:t>
            </a:r>
          </a:p>
        </p:txBody>
      </p:sp>
      <p:sp>
        <p:nvSpPr>
          <p:cNvPr id="4" name="Slide Number Placeholder 3"/>
          <p:cNvSpPr>
            <a:spLocks noGrp="1"/>
          </p:cNvSpPr>
          <p:nvPr>
            <p:ph type="sldNum" sz="quarter" idx="10"/>
          </p:nvPr>
        </p:nvSpPr>
        <p:spPr/>
        <p:txBody>
          <a:bodyPr/>
          <a:lstStyle/>
          <a:p>
            <a:fld id="{F596CCF5-D360-4A83-81DD-6C9E939504B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47108C02-0750-4981-8CDB-CA7737EE299C}" type="datetimeFigureOut">
              <a:rPr lang="en-US" smtClean="0"/>
              <a:pPr/>
              <a:t>5/6/2020</a:t>
            </a:fld>
            <a:endParaRPr lang="en-US" dirty="0"/>
          </a:p>
        </p:txBody>
      </p:sp>
      <p:sp>
        <p:nvSpPr>
          <p:cNvPr id="17" name="Footer Placeholder 16"/>
          <p:cNvSpPr>
            <a:spLocks noGrp="1"/>
          </p:cNvSpPr>
          <p:nvPr>
            <p:ph type="ftr" sz="quarter" idx="11"/>
          </p:nvPr>
        </p:nvSpPr>
        <p:spPr>
          <a:xfrm>
            <a:off x="5410200" y="4205288"/>
            <a:ext cx="1295400" cy="457200"/>
          </a:xfrm>
        </p:spPr>
        <p:txBody>
          <a:bodyPr/>
          <a:lstStyle/>
          <a:p>
            <a:endParaRPr lang="en-US" dirty="0"/>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379B37DC-E674-4EB3-9C1D-0F68362F11D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108C02-0750-4981-8CDB-CA7737EE299C}"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9B37DC-E674-4EB3-9C1D-0F68362F11D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108C02-0750-4981-8CDB-CA7737EE299C}"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9B37DC-E674-4EB3-9C1D-0F68362F11D2}"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108C02-0750-4981-8CDB-CA7737EE299C}"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9B37DC-E674-4EB3-9C1D-0F68362F11D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7108C02-0750-4981-8CDB-CA7737EE299C}"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9B37DC-E674-4EB3-9C1D-0F68362F11D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7108C02-0750-4981-8CDB-CA7737EE299C}" type="datetimeFigureOut">
              <a:rPr lang="en-US" smtClean="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9B37DC-E674-4EB3-9C1D-0F68362F11D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47108C02-0750-4981-8CDB-CA7737EE299C}" type="datetimeFigureOut">
              <a:rPr lang="en-US" smtClean="0"/>
              <a:pPr/>
              <a:t>5/6/2020</a:t>
            </a:fld>
            <a:endParaRPr lang="en-US" dirty="0"/>
          </a:p>
        </p:txBody>
      </p:sp>
      <p:sp>
        <p:nvSpPr>
          <p:cNvPr id="27" name="Slide Number Placeholder 26"/>
          <p:cNvSpPr>
            <a:spLocks noGrp="1"/>
          </p:cNvSpPr>
          <p:nvPr>
            <p:ph type="sldNum" sz="quarter" idx="11"/>
          </p:nvPr>
        </p:nvSpPr>
        <p:spPr/>
        <p:txBody>
          <a:bodyPr rtlCol="0"/>
          <a:lstStyle/>
          <a:p>
            <a:fld id="{379B37DC-E674-4EB3-9C1D-0F68362F11D2}" type="slidenum">
              <a:rPr lang="en-US" smtClean="0"/>
              <a:pPr/>
              <a:t>‹#›</a:t>
            </a:fld>
            <a:endParaRPr lang="en-US" dirty="0"/>
          </a:p>
        </p:txBody>
      </p:sp>
      <p:sp>
        <p:nvSpPr>
          <p:cNvPr id="28" name="Footer Placeholder 27"/>
          <p:cNvSpPr>
            <a:spLocks noGrp="1"/>
          </p:cNvSpPr>
          <p:nvPr>
            <p:ph type="ftr" sz="quarter" idx="12"/>
          </p:nvPr>
        </p:nvSpPr>
        <p:spPr/>
        <p:txBody>
          <a:bodyPr rtlCol="0"/>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47108C02-0750-4981-8CDB-CA7737EE299C}" type="datetimeFigureOut">
              <a:rPr lang="en-US" smtClean="0"/>
              <a:pPr/>
              <a:t>5/6/2020</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379B37DC-E674-4EB3-9C1D-0F68362F11D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108C02-0750-4981-8CDB-CA7737EE299C}" type="datetimeFigureOut">
              <a:rPr lang="en-US" smtClean="0"/>
              <a:pPr/>
              <a:t>5/6/2020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79B37DC-E674-4EB3-9C1D-0F68362F11D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7108C02-0750-4981-8CDB-CA7737EE299C}" type="datetimeFigureOut">
              <a:rPr lang="en-US" smtClean="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9B37DC-E674-4EB3-9C1D-0F68362F11D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7108C02-0750-4981-8CDB-CA7737EE299C}" type="datetimeFigureOut">
              <a:rPr lang="en-US" smtClean="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9B37DC-E674-4EB3-9C1D-0F68362F11D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47108C02-0750-4981-8CDB-CA7737EE299C}" type="datetimeFigureOut">
              <a:rPr lang="en-US" smtClean="0"/>
              <a:pPr/>
              <a:t>5/6/2020</a:t>
            </a:fld>
            <a:endParaRPr lang="en-US" dirty="0"/>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379B37DC-E674-4EB3-9C1D-0F68362F11D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microsoft.com/office/2007/relationships/media" Target="../media/media9.mp3"/><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microsoft.com/office/2007/relationships/media" Target="../media/media10.mp3"/><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microsoft.com/office/2007/relationships/media" Target="../media/media11.mp3"/><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microsoft.com/office/2007/relationships/media" Target="../media/media12.mp3"/><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3.mp3"/><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14.mp3"/></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5.mp3"/><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6.mp3"/><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7.mp3"/><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18.mp3"/></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2.mp3"/></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3.mp3"/><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4.mp3"/><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6.xml"/><Relationship Id="rId7" Type="http://schemas.microsoft.com/office/2007/relationships/media" Target="../media/media5.mp3"/><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microsoft.com/office/2007/relationships/media" Target="../media/media6.mp3"/><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microsoft.com/office/2007/relationships/media" Target="../media/media7.mp3"/><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8.mp3"/><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01887"/>
            <a:ext cx="8458200" cy="950913"/>
          </a:xfrm>
        </p:spPr>
        <p:txBody>
          <a:bodyPr>
            <a:normAutofit/>
          </a:bodyPr>
          <a:lstStyle/>
          <a:p>
            <a:r>
              <a:rPr lang="en-US" sz="4800" dirty="0">
                <a:latin typeface="Times New Roman" pitchFamily="18" charset="0"/>
                <a:cs typeface="Times New Roman" pitchFamily="18" charset="0"/>
              </a:rPr>
              <a:t>Star Wars Movies</a:t>
            </a:r>
          </a:p>
        </p:txBody>
      </p:sp>
      <p:sp>
        <p:nvSpPr>
          <p:cNvPr id="3" name="Subtitle 2"/>
          <p:cNvSpPr>
            <a:spLocks noGrp="1"/>
          </p:cNvSpPr>
          <p:nvPr>
            <p:ph type="subTitle" idx="1"/>
          </p:nvPr>
        </p:nvSpPr>
        <p:spPr>
          <a:xfrm>
            <a:off x="381000" y="3962400"/>
            <a:ext cx="4953000" cy="1752600"/>
          </a:xfrm>
        </p:spPr>
        <p:txBody>
          <a:bodyPr>
            <a:normAutofit/>
          </a:bodyPr>
          <a:lstStyle/>
          <a:p>
            <a:r>
              <a:rPr lang="en-US" dirty="0">
                <a:latin typeface="Times New Roman" pitchFamily="18" charset="0"/>
                <a:cs typeface="Times New Roman" pitchFamily="18" charset="0"/>
              </a:rPr>
              <a:t>Data Preparation, Data Exploration &amp; Result Analysis</a:t>
            </a:r>
          </a:p>
        </p:txBody>
      </p:sp>
      <p:pic>
        <p:nvPicPr>
          <p:cNvPr id="4" name="1">
            <a:hlinkClick r:id="" action="ppaction://media"/>
            <a:extLst>
              <a:ext uri="{FF2B5EF4-FFF2-40B4-BE49-F238E27FC236}">
                <a16:creationId xmlns:a16="http://schemas.microsoft.com/office/drawing/2014/main" xmlns="" id="{F6DB8CCA-8C11-46B2-A3FE-4A926267DAE5}"/>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5029200" y="2743200"/>
            <a:ext cx="609600" cy="609600"/>
          </a:xfrm>
          <a:prstGeom prst="rect">
            <a:avLst/>
          </a:prstGeom>
        </p:spPr>
      </p:pic>
    </p:spTree>
  </p:cSld>
  <p:clrMapOvr>
    <a:masterClrMapping/>
  </p:clrMapOvr>
  <p:transition advTm="7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a:bodyPr>
          <a:lstStyle/>
          <a:p>
            <a:r>
              <a:rPr lang="en-US" sz="3200" dirty="0">
                <a:latin typeface="Times New Roman" pitchFamily="18" charset="0"/>
                <a:cs typeface="Times New Roman" pitchFamily="18" charset="0"/>
              </a:rPr>
              <a:t>Sanity checks</a:t>
            </a:r>
          </a:p>
        </p:txBody>
      </p:sp>
      <p:pic>
        <p:nvPicPr>
          <p:cNvPr id="4" name="Picture 3" descr="11.PNG"/>
          <p:cNvPicPr>
            <a:picLocks noChangeAspect="1"/>
          </p:cNvPicPr>
          <p:nvPr/>
        </p:nvPicPr>
        <p:blipFill>
          <a:blip r:embed="rId4"/>
          <a:stretch>
            <a:fillRect/>
          </a:stretch>
        </p:blipFill>
        <p:spPr>
          <a:xfrm>
            <a:off x="533400" y="1981200"/>
            <a:ext cx="3505200" cy="1752600"/>
          </a:xfrm>
          <a:prstGeom prst="rect">
            <a:avLst/>
          </a:prstGeom>
          <a:ln>
            <a:solidFill>
              <a:schemeClr val="tx1"/>
            </a:solidFill>
          </a:ln>
        </p:spPr>
      </p:pic>
      <p:pic>
        <p:nvPicPr>
          <p:cNvPr id="6" name="Picture 5" descr="11.1.PNG"/>
          <p:cNvPicPr>
            <a:picLocks noChangeAspect="1"/>
          </p:cNvPicPr>
          <p:nvPr/>
        </p:nvPicPr>
        <p:blipFill>
          <a:blip r:embed="rId5"/>
          <a:stretch>
            <a:fillRect/>
          </a:stretch>
        </p:blipFill>
        <p:spPr>
          <a:xfrm>
            <a:off x="533400" y="4343400"/>
            <a:ext cx="3505200" cy="1676400"/>
          </a:xfrm>
          <a:prstGeom prst="rect">
            <a:avLst/>
          </a:prstGeom>
          <a:ln>
            <a:solidFill>
              <a:schemeClr val="tx1"/>
            </a:solidFill>
          </a:ln>
        </p:spPr>
      </p:pic>
      <p:sp>
        <p:nvSpPr>
          <p:cNvPr id="7" name="TextBox 6"/>
          <p:cNvSpPr txBox="1"/>
          <p:nvPr/>
        </p:nvSpPr>
        <p:spPr>
          <a:xfrm>
            <a:off x="4419600" y="1981200"/>
            <a:ext cx="4191000" cy="461665"/>
          </a:xfrm>
          <a:prstGeom prst="rect">
            <a:avLst/>
          </a:prstGeom>
          <a:noFill/>
        </p:spPr>
        <p:txBody>
          <a:bodyPr wrap="square" rtlCol="0">
            <a:spAutoFit/>
          </a:bodyPr>
          <a:lstStyle/>
          <a:p>
            <a:r>
              <a:rPr lang="en-US" sz="2400" dirty="0">
                <a:latin typeface="Times New Roman" pitchFamily="18" charset="0"/>
                <a:cs typeface="Times New Roman" pitchFamily="18" charset="0"/>
              </a:rPr>
              <a:t>Sanity check for Age</a:t>
            </a:r>
          </a:p>
        </p:txBody>
      </p:sp>
      <p:sp>
        <p:nvSpPr>
          <p:cNvPr id="8" name="TextBox 7"/>
          <p:cNvSpPr txBox="1"/>
          <p:nvPr/>
        </p:nvSpPr>
        <p:spPr>
          <a:xfrm>
            <a:off x="4419600" y="4343400"/>
            <a:ext cx="4191000" cy="830997"/>
          </a:xfrm>
          <a:prstGeom prst="rect">
            <a:avLst/>
          </a:prstGeom>
          <a:noFill/>
        </p:spPr>
        <p:txBody>
          <a:bodyPr wrap="square" rtlCol="0">
            <a:spAutoFit/>
          </a:bodyPr>
          <a:lstStyle/>
          <a:p>
            <a:r>
              <a:rPr lang="en-US" sz="2400" dirty="0">
                <a:latin typeface="Times New Roman" pitchFamily="18" charset="0"/>
                <a:cs typeface="Times New Roman" pitchFamily="18" charset="0"/>
              </a:rPr>
              <a:t>Replacing 500 value with 45-60 value</a:t>
            </a:r>
          </a:p>
        </p:txBody>
      </p:sp>
      <p:pic>
        <p:nvPicPr>
          <p:cNvPr id="3" name="10">
            <a:hlinkClick r:id="" action="ppaction://media"/>
            <a:extLst>
              <a:ext uri="{FF2B5EF4-FFF2-40B4-BE49-F238E27FC236}">
                <a16:creationId xmlns:a16="http://schemas.microsoft.com/office/drawing/2014/main" xmlns="" id="{F9299732-3FD7-4729-A7A0-5CE66269F944}"/>
              </a:ext>
            </a:extLst>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4267200" y="3124200"/>
            <a:ext cx="609600" cy="609600"/>
          </a:xfrm>
          <a:prstGeom prst="rect">
            <a:avLst/>
          </a:prstGeom>
        </p:spPr>
      </p:pic>
    </p:spTree>
  </p:cSld>
  <p:clrMapOvr>
    <a:masterClrMapping/>
  </p:clrMapOvr>
  <p:transition advTm="3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a:bodyPr>
          <a:lstStyle/>
          <a:p>
            <a:r>
              <a:rPr lang="en-US" sz="3200" dirty="0">
                <a:latin typeface="Times New Roman" pitchFamily="18" charset="0"/>
                <a:cs typeface="Times New Roman" pitchFamily="18" charset="0"/>
              </a:rPr>
              <a:t>Handling missing values</a:t>
            </a:r>
          </a:p>
        </p:txBody>
      </p:sp>
      <p:pic>
        <p:nvPicPr>
          <p:cNvPr id="4" name="Picture 3" descr="12.PNG"/>
          <p:cNvPicPr>
            <a:picLocks noChangeAspect="1"/>
          </p:cNvPicPr>
          <p:nvPr/>
        </p:nvPicPr>
        <p:blipFill>
          <a:blip r:embed="rId4"/>
          <a:stretch>
            <a:fillRect/>
          </a:stretch>
        </p:blipFill>
        <p:spPr>
          <a:xfrm>
            <a:off x="609600" y="2209800"/>
            <a:ext cx="2514600" cy="990600"/>
          </a:xfrm>
          <a:prstGeom prst="rect">
            <a:avLst/>
          </a:prstGeom>
          <a:ln>
            <a:solidFill>
              <a:schemeClr val="tx1"/>
            </a:solidFill>
          </a:ln>
        </p:spPr>
      </p:pic>
      <p:pic>
        <p:nvPicPr>
          <p:cNvPr id="6" name="Picture 5" descr="12.1.PNG"/>
          <p:cNvPicPr>
            <a:picLocks noChangeAspect="1"/>
          </p:cNvPicPr>
          <p:nvPr/>
        </p:nvPicPr>
        <p:blipFill>
          <a:blip r:embed="rId5"/>
          <a:stretch>
            <a:fillRect/>
          </a:stretch>
        </p:blipFill>
        <p:spPr>
          <a:xfrm>
            <a:off x="609600" y="4572000"/>
            <a:ext cx="2514600" cy="990600"/>
          </a:xfrm>
          <a:prstGeom prst="rect">
            <a:avLst/>
          </a:prstGeom>
          <a:ln>
            <a:solidFill>
              <a:schemeClr val="tx1"/>
            </a:solidFill>
          </a:ln>
        </p:spPr>
      </p:pic>
      <p:sp>
        <p:nvSpPr>
          <p:cNvPr id="5" name="TextBox 4"/>
          <p:cNvSpPr txBox="1"/>
          <p:nvPr/>
        </p:nvSpPr>
        <p:spPr>
          <a:xfrm>
            <a:off x="533400" y="3810000"/>
            <a:ext cx="4637064" cy="461665"/>
          </a:xfrm>
          <a:prstGeom prst="rect">
            <a:avLst/>
          </a:prstGeom>
          <a:noFill/>
        </p:spPr>
        <p:txBody>
          <a:bodyPr wrap="square" rtlCol="0">
            <a:spAutoFit/>
          </a:bodyPr>
          <a:lstStyle/>
          <a:p>
            <a:r>
              <a:rPr lang="en-US" sz="2400" dirty="0">
                <a:latin typeface="Times New Roman" pitchFamily="18" charset="0"/>
                <a:cs typeface="Times New Roman" pitchFamily="18" charset="0"/>
              </a:rPr>
              <a:t>Dropping rows with missing values</a:t>
            </a:r>
          </a:p>
        </p:txBody>
      </p:sp>
      <p:pic>
        <p:nvPicPr>
          <p:cNvPr id="3" name="11">
            <a:hlinkClick r:id="" action="ppaction://media"/>
            <a:extLst>
              <a:ext uri="{FF2B5EF4-FFF2-40B4-BE49-F238E27FC236}">
                <a16:creationId xmlns:a16="http://schemas.microsoft.com/office/drawing/2014/main" xmlns="" id="{87F0455C-2C73-455C-BCB9-ACDE1502B9AA}"/>
              </a:ext>
            </a:extLst>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4267200" y="3124200"/>
            <a:ext cx="609600" cy="609600"/>
          </a:xfrm>
          <a:prstGeom prst="rect">
            <a:avLst/>
          </a:prstGeom>
        </p:spPr>
      </p:pic>
    </p:spTree>
  </p:cSld>
  <p:clrMapOvr>
    <a:masterClrMapping/>
  </p:clrMapOvr>
  <p:transition advTm="3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a:bodyPr>
          <a:lstStyle/>
          <a:p>
            <a:r>
              <a:rPr lang="en-US" sz="3200" dirty="0">
                <a:latin typeface="Times New Roman" pitchFamily="18" charset="0"/>
                <a:cs typeface="Times New Roman" pitchFamily="18" charset="0"/>
              </a:rPr>
              <a:t>Handling missing values: Fixed value</a:t>
            </a:r>
          </a:p>
        </p:txBody>
      </p:sp>
      <p:pic>
        <p:nvPicPr>
          <p:cNvPr id="5" name="Picture 4" descr="13.PNG"/>
          <p:cNvPicPr>
            <a:picLocks noChangeAspect="1"/>
          </p:cNvPicPr>
          <p:nvPr/>
        </p:nvPicPr>
        <p:blipFill>
          <a:blip r:embed="rId4"/>
          <a:stretch>
            <a:fillRect/>
          </a:stretch>
        </p:blipFill>
        <p:spPr>
          <a:xfrm>
            <a:off x="609600" y="1981200"/>
            <a:ext cx="6781800" cy="1676400"/>
          </a:xfrm>
          <a:prstGeom prst="rect">
            <a:avLst/>
          </a:prstGeom>
          <a:ln>
            <a:solidFill>
              <a:schemeClr val="tx1"/>
            </a:solidFill>
          </a:ln>
        </p:spPr>
      </p:pic>
      <p:pic>
        <p:nvPicPr>
          <p:cNvPr id="7" name="Picture 6" descr="13.1.PNG"/>
          <p:cNvPicPr>
            <a:picLocks noChangeAspect="1"/>
          </p:cNvPicPr>
          <p:nvPr/>
        </p:nvPicPr>
        <p:blipFill>
          <a:blip r:embed="rId5"/>
          <a:stretch>
            <a:fillRect/>
          </a:stretch>
        </p:blipFill>
        <p:spPr>
          <a:xfrm>
            <a:off x="609600" y="4572000"/>
            <a:ext cx="6781800" cy="1828800"/>
          </a:xfrm>
          <a:prstGeom prst="rect">
            <a:avLst/>
          </a:prstGeom>
          <a:ln>
            <a:solidFill>
              <a:schemeClr val="tx1"/>
            </a:solidFill>
          </a:ln>
        </p:spPr>
      </p:pic>
      <p:sp>
        <p:nvSpPr>
          <p:cNvPr id="8" name="TextBox 7"/>
          <p:cNvSpPr txBox="1"/>
          <p:nvPr/>
        </p:nvSpPr>
        <p:spPr>
          <a:xfrm>
            <a:off x="533400" y="3962400"/>
            <a:ext cx="8229600" cy="461665"/>
          </a:xfrm>
          <a:prstGeom prst="rect">
            <a:avLst/>
          </a:prstGeom>
          <a:noFill/>
        </p:spPr>
        <p:txBody>
          <a:bodyPr wrap="square" rtlCol="0">
            <a:spAutoFit/>
          </a:bodyPr>
          <a:lstStyle/>
          <a:p>
            <a:r>
              <a:rPr lang="en-US" sz="2400" dirty="0">
                <a:latin typeface="Times New Roman" pitchFamily="18" charset="0"/>
                <a:cs typeface="Times New Roman" pitchFamily="18" charset="0"/>
              </a:rPr>
              <a:t>Replacing missing values with ‘No’ using replace() function</a:t>
            </a:r>
          </a:p>
        </p:txBody>
      </p:sp>
      <p:pic>
        <p:nvPicPr>
          <p:cNvPr id="3" name="12">
            <a:hlinkClick r:id="" action="ppaction://media"/>
            <a:extLst>
              <a:ext uri="{FF2B5EF4-FFF2-40B4-BE49-F238E27FC236}">
                <a16:creationId xmlns:a16="http://schemas.microsoft.com/office/drawing/2014/main" xmlns="" id="{F055DC7A-9904-4303-94B4-2A15EDDA4B1B}"/>
              </a:ext>
            </a:extLst>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4267200" y="3124200"/>
            <a:ext cx="609600" cy="609600"/>
          </a:xfrm>
          <a:prstGeom prst="rect">
            <a:avLst/>
          </a:prstGeom>
        </p:spPr>
      </p:pic>
    </p:spTree>
  </p:cSld>
  <p:clrMapOvr>
    <a:masterClrMapping/>
  </p:clrMapOvr>
  <p:transition advTm="2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a:bodyPr>
          <a:lstStyle/>
          <a:p>
            <a:r>
              <a:rPr lang="en-US" sz="3200" dirty="0">
                <a:latin typeface="Times New Roman" pitchFamily="18" charset="0"/>
                <a:cs typeface="Times New Roman" pitchFamily="18" charset="0"/>
              </a:rPr>
              <a:t>Handling missing values: Fixed value</a:t>
            </a:r>
          </a:p>
        </p:txBody>
      </p:sp>
      <p:pic>
        <p:nvPicPr>
          <p:cNvPr id="6" name="Picture 5" descr="14.PNG"/>
          <p:cNvPicPr>
            <a:picLocks noChangeAspect="1"/>
          </p:cNvPicPr>
          <p:nvPr/>
        </p:nvPicPr>
        <p:blipFill>
          <a:blip r:embed="rId4"/>
          <a:stretch>
            <a:fillRect/>
          </a:stretch>
        </p:blipFill>
        <p:spPr>
          <a:xfrm>
            <a:off x="609600" y="1752600"/>
            <a:ext cx="6400800" cy="1600200"/>
          </a:xfrm>
          <a:prstGeom prst="rect">
            <a:avLst/>
          </a:prstGeom>
          <a:ln>
            <a:solidFill>
              <a:schemeClr val="tx1"/>
            </a:solidFill>
          </a:ln>
        </p:spPr>
      </p:pic>
      <p:pic>
        <p:nvPicPr>
          <p:cNvPr id="8" name="Picture 7" descr="14.1.PNG"/>
          <p:cNvPicPr>
            <a:picLocks noChangeAspect="1"/>
          </p:cNvPicPr>
          <p:nvPr/>
        </p:nvPicPr>
        <p:blipFill>
          <a:blip r:embed="rId5"/>
          <a:stretch>
            <a:fillRect/>
          </a:stretch>
        </p:blipFill>
        <p:spPr>
          <a:xfrm>
            <a:off x="609600" y="4495800"/>
            <a:ext cx="6477000" cy="1676400"/>
          </a:xfrm>
          <a:prstGeom prst="rect">
            <a:avLst/>
          </a:prstGeom>
          <a:ln>
            <a:solidFill>
              <a:schemeClr val="tx1"/>
            </a:solidFill>
          </a:ln>
        </p:spPr>
      </p:pic>
      <p:sp>
        <p:nvSpPr>
          <p:cNvPr id="7" name="TextBox 6"/>
          <p:cNvSpPr txBox="1"/>
          <p:nvPr/>
        </p:nvSpPr>
        <p:spPr>
          <a:xfrm>
            <a:off x="304800" y="3810000"/>
            <a:ext cx="861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Filling missing values  with 0 using ffill method of fillna() function</a:t>
            </a:r>
          </a:p>
        </p:txBody>
      </p:sp>
      <p:pic>
        <p:nvPicPr>
          <p:cNvPr id="3" name="13">
            <a:hlinkClick r:id="" action="ppaction://media"/>
            <a:extLst>
              <a:ext uri="{FF2B5EF4-FFF2-40B4-BE49-F238E27FC236}">
                <a16:creationId xmlns:a16="http://schemas.microsoft.com/office/drawing/2014/main" xmlns="" id="{3D721CA2-90D7-4577-B1FF-F24BC9C26BE6}"/>
              </a:ext>
            </a:extLst>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4267200" y="3124200"/>
            <a:ext cx="609600" cy="609600"/>
          </a:xfrm>
          <a:prstGeom prst="rect">
            <a:avLst/>
          </a:prstGeom>
        </p:spPr>
      </p:pic>
    </p:spTree>
  </p:cSld>
  <p:clrMapOvr>
    <a:masterClrMapping/>
  </p:clrMapOvr>
  <p:transition advTm="37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a:bodyPr>
          <a:lstStyle/>
          <a:p>
            <a:r>
              <a:rPr lang="en-US" sz="3200" dirty="0">
                <a:latin typeface="Times New Roman" pitchFamily="18" charset="0"/>
                <a:cs typeface="Times New Roman" pitchFamily="18" charset="0"/>
              </a:rPr>
              <a:t>Handling missing values: ffill method</a:t>
            </a:r>
          </a:p>
        </p:txBody>
      </p:sp>
      <p:pic>
        <p:nvPicPr>
          <p:cNvPr id="7" name="Picture 6" descr="15.1.PNG"/>
          <p:cNvPicPr>
            <a:picLocks noChangeAspect="1"/>
          </p:cNvPicPr>
          <p:nvPr/>
        </p:nvPicPr>
        <p:blipFill>
          <a:blip r:embed="rId4"/>
          <a:stretch>
            <a:fillRect/>
          </a:stretch>
        </p:blipFill>
        <p:spPr>
          <a:xfrm>
            <a:off x="1905000" y="2667000"/>
            <a:ext cx="5181600" cy="3686328"/>
          </a:xfrm>
          <a:prstGeom prst="rect">
            <a:avLst/>
          </a:prstGeom>
          <a:ln>
            <a:solidFill>
              <a:schemeClr val="tx1"/>
            </a:solidFill>
          </a:ln>
        </p:spPr>
      </p:pic>
      <p:sp>
        <p:nvSpPr>
          <p:cNvPr id="5" name="TextBox 4"/>
          <p:cNvSpPr txBox="1"/>
          <p:nvPr/>
        </p:nvSpPr>
        <p:spPr>
          <a:xfrm>
            <a:off x="533400" y="1981200"/>
            <a:ext cx="8077200" cy="461665"/>
          </a:xfrm>
          <a:prstGeom prst="rect">
            <a:avLst/>
          </a:prstGeom>
          <a:noFill/>
        </p:spPr>
        <p:txBody>
          <a:bodyPr wrap="square" rtlCol="0">
            <a:spAutoFit/>
          </a:bodyPr>
          <a:lstStyle/>
          <a:p>
            <a:r>
              <a:rPr lang="en-US" sz="2400" dirty="0">
                <a:latin typeface="Times New Roman" pitchFamily="18" charset="0"/>
                <a:cs typeface="Times New Roman" pitchFamily="18" charset="0"/>
              </a:rPr>
              <a:t>Filling missing values using ffill method of fillna() function</a:t>
            </a:r>
          </a:p>
        </p:txBody>
      </p:sp>
      <p:pic>
        <p:nvPicPr>
          <p:cNvPr id="3" name="14">
            <a:hlinkClick r:id="" action="ppaction://media"/>
            <a:extLst>
              <a:ext uri="{FF2B5EF4-FFF2-40B4-BE49-F238E27FC236}">
                <a16:creationId xmlns:a16="http://schemas.microsoft.com/office/drawing/2014/main" xmlns="" id="{73EFB338-49CF-40A6-BFF3-559FE620E657}"/>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4267200" y="3124200"/>
            <a:ext cx="609600" cy="609600"/>
          </a:xfrm>
          <a:prstGeom prst="rect">
            <a:avLst/>
          </a:prstGeom>
        </p:spPr>
      </p:pic>
    </p:spTree>
  </p:cSld>
  <p:clrMapOvr>
    <a:masterClrMapping/>
  </p:clrMapOvr>
  <p:transition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066800"/>
          </a:xfrm>
        </p:spPr>
        <p:txBody>
          <a:bodyPr>
            <a:normAutofit/>
          </a:bodyPr>
          <a:lstStyle/>
          <a:p>
            <a:pPr algn="ctr"/>
            <a:r>
              <a:rPr lang="en-US" sz="4800" dirty="0">
                <a:latin typeface="Times New Roman" pitchFamily="18" charset="0"/>
                <a:cs typeface="Times New Roman" pitchFamily="18" charset="0"/>
              </a:rPr>
              <a:t>Data Exploration</a:t>
            </a:r>
          </a:p>
        </p:txBody>
      </p:sp>
      <p:pic>
        <p:nvPicPr>
          <p:cNvPr id="4" name="15">
            <a:hlinkClick r:id="" action="ppaction://media"/>
            <a:extLst>
              <a:ext uri="{FF2B5EF4-FFF2-40B4-BE49-F238E27FC236}">
                <a16:creationId xmlns:a16="http://schemas.microsoft.com/office/drawing/2014/main" xmlns="" id="{12468872-2774-43A5-BA30-39D4C8D73C74}"/>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4267200" y="3124200"/>
            <a:ext cx="609600" cy="609600"/>
          </a:xfrm>
          <a:prstGeom prst="rect">
            <a:avLst/>
          </a:prstGeom>
        </p:spPr>
      </p:pic>
    </p:spTree>
  </p:cSld>
  <p:clrMapOvr>
    <a:masterClrMapping/>
  </p:clrMapOvr>
  <p:transition advTm="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a:bodyPr>
          <a:lstStyle/>
          <a:p>
            <a:r>
              <a:rPr lang="en-US" sz="3200" dirty="0">
                <a:latin typeface="Times New Roman" pitchFamily="18" charset="0"/>
                <a:cs typeface="Times New Roman" pitchFamily="18" charset="0"/>
              </a:rPr>
              <a:t>Data Exploration</a:t>
            </a:r>
          </a:p>
        </p:txBody>
      </p:sp>
      <p:sp>
        <p:nvSpPr>
          <p:cNvPr id="2050" name="AutoShape 2" descr="data:image/png;base64,iVBORw0KGgoAAAANSUhEUgAAAYsAAAEXCAYAAABcRGizAAAABHNCSVQICAgIfAhkiAAAAAlwSFlzAAALEgAACxIB0t1+/AAAADh0RVh0U29mdHdhcmUAbWF0cGxvdGxpYiB2ZXJzaW9uMy4xLjEsIGh0dHA6Ly9tYXRwbG90bGliLm9yZy8QZhcZAAAgAElEQVR4nO3de7xUdb3/8ddbvHFEBWNrBChklAfN0BA9ar9MTVHLS8XJHmbUsdDS0+XUKS8dr1lmebSL2YOUxNKQLiZHMUS7qPUAQUUBL7lVVARlK4qahgKf3x/ru3UxzJ41e7PX7Nv7+XjMY2Z913fN9/Od2Xs+s75rzXcpIjAzM6tlk64OwMzMuj8nCzMzK+RkYWZmhZwszMyskJOFmZkVcrIwM7NCTha20SRtKSkkDSuxjXMk/bis5+8ISd+T9JykJR3Ydo6kT6bHJ0m6pdMD7AUk7SbpPkkvS5ok6UpJX0/rxktq7uoY+woni14q/XO13tZJejW3fFzBtl36T1it/Yg4KyJO6aqYKkkaBXweGBURI0pu6/OS/p7eu6cl/Z+k/mndNEnf7MS2RkpaK2lgruy8Nsp+31nt1nAacGNEDIiIyRHx6Yi4sAHtWgUni14q/XMNiIgBwBPAh3NlV3dVXJI2kdQb/u52Ap6OiJVlNiLpUOCbwEfTe7krcF0nPv+m+eWIeAx4Cnhfrvj/AX+vUnbbxrZXh52Axe1txzpfb/intQ6Q1F/SpZKWS1qahlQ2k/QWsg+jt+f2RN4iaT9JcyWtkrRM0sX1/uOnIZdzJc0FXgHeJulESQ9KeklSs6T/SHXbav8CSZenOrtIWiPpMyn2Fkn/nWtvgKRrJL0gaZGk0/J7KpL+J/X7RUkPSHofVUjaLj1Pi6THJH1dmQ8B/5eL8adVtm2SdFPadqWk6yUNqff9ydkLuD0iFgJExHMRMSUiXpX0ReCjwP+kOH6d2j4zxftS6v8RubhOkvTH9N4/D5xapc3byZIBkjYHRgM/qSgbR0oWko6RdG96PR+XdHquvdb36nOSngRmStoq7RGtTO/RXEmDqryGfwP+Dbg89W/HWntSaa/rvyQtTvUvkzRE0uwU2x8kbZPq1hWD5USEb738BiwBDq4ou5DsQ2EwsAMwDzgjrRsPNFfUH0f2wdUP2BloBk5K67YEAhjWRvtzgEeBdwGbAZsCRwIjAQEHA68Cu9Zo/wLg8vR4l9TepantvYDXgLen9ZcAs4Ftyb6Z3t/6fMB7Uiw7pLbfDoxsI+7pwK+BAcA7gMeA49qKsWLbHYCjgP4pjuuBaRWvySfT45OAW9p4noPJEuyZZB+cm1esnwZ8s6Ls48AQsi+DxwMvAYNzba0BPpfey/5V2jwRmJse7w/cDLy7ouxFoF9aPohsj2cTYE9gJTC+4r26HPiX9Hp8CfhNerxpev+2qvG388lq/a18D4CnefNvekfgeeDOFHt/4A7gG6lu3TH4lt28Z9F3HQecFRHPRsQzwLfIPliqiog7I2JeRKyNiEfI/vnf3472Lo+IhyLi9YhYExEzIuKxyNwC/IXsQ6g9zoqIf0bEPOBBYPdU/u/AtyJiVUQ8TvatuNUasg+I0WQfdo9GNvSyHklbkH1r/0ZEvBwRzWRJqM3XKC8inomI6yPi1YhYBXyH9r1erc9zC3AssDcwC3hW0ndrDeVFxLURsTwi1kXEL8iGld6bq/JoRPwsvZevVnmKvwB7StqKbOjpdmARMCJX9teIWJvauzUiFqf27iZLspV9PTMiXkntvQ40ATunv4V5EfGP9r42bbgk/U0/AfwtxbkwtXs9sEeqV2YMvZKTRR8kScBbgcdzxY8DQ2tsMzoNqzwj6UWyb7qD29HskxXPd6SkO1uHAYAD2/l8ayPi2dzyK8CA1LcdKtp743FELCYbejkfWCHpakk7VHn+t5L9fzyRK6v5GuVJ2lrSFElPpNfrZtrXvzekxHoEMBCYQHZgvc2kJekEZWcQvZBe23dUtP1kG5u2tvcg2d7BvmRDT7dHRJDtfbaWvXG8QtkQ5V/SkNsq4NMV7a2LiGW55SvIEtJv0jDityX1q/0q1O2Z3ONXqywPaEAMvZKTRR+U/vGfJhuiabUj2TdQyIYNKv0MuJvsm9g2wLlkwzh1N9v6IH07/TVwHrB9RAwE/ph7vg5PhZz6tgLIn8Y7vKLO1IjYl2wIakuyvapKTwPryF6XVvnXqMipKYa90ut1CO17vTaQvrnPIvug3q21OF9H0juBHwGTgO3Sa9tc0XY9r+/twAHAWGBuRdm+rH9wezpwLTA8IrYFrqzVXkSsjogzI2IXssQzgWzvqWG6Qww9jZNF3/Ur4CxlB4+3B84AfpnWPQNsL2lArv7WwKqIeFnSrmRj3h3Vn+zYxQpgnaQjyT6EWlVrvz2mA2dI2lbSjmTfxIE39pDen4aZXk23tZVPEBGryQ60fzsdDN2ZbJz7l5V127A12d7OC5IGk53R1G6SPiZpgqSB6eD6vsB+ZGP5kL1Wb89tMoAsybUAm0g6iWzPor1uAz4LPJwbqrojlW1GtpfRupc6AHguIv6Z4ptQ0KeD0/uwCdmxjzVUeQ/K1B1i6GmcLPquM8kO/C4GFgB/JTvoDXAvMAN4PA1lbAd8BfispJfJDixf29GG0/DR18jOKHoOOBqYmatSrf32+CbZwc3HgZvIksfqtK4/cBHwLLCc7IPuzDae58R0/zjZns/lQL2nHX+fbCjmObIP2Zm1q7fpeeALwCNkH2pTgHMi4rdp/WRgr/Q6TUvHDH4KzCfr38j0uL3+AmyfYm81D9iG7ED3a/DGntxJwPclvQR8nWyvsZahZMcPXiI7FjKT7D1qpO4QQ4+i7L02670kfYXs7JxDuzoWs57KexbW60gaLmkfZT8A3JVs+KjTfshm1he199eUZj3BFmTDNTuRDeP8kmwIycw6yMNQZmZWyMNQZmZWqFcOQw0ePDhGjBjR1WGYmfUod91117MR0VRtXa9MFiNGjGD+/I6cLWhm1ndJerytdR6GMjOzQk4WZmZWyMnCzMwKOVmYmVkhJwszMyvkZGFmZoWcLMzMrJCThZmZFXKyMDOzQr3yF9zW+4049cauDqEuSy44oqtDMOsU3rMwM7NCThZmZlbIycLMzAqVliwkbSnpTkn3Slos6ZxUfqWkxyQtSLcxqVySfiipWdJ9kvbMPddESQ+n28SyYjYzs+rKPMC9GjgwIl6WtBlwh6Sb0rr/jojfVNQ/DBiVbnsDlwF7S9oOOAsYCwRwl6QZEfF8ibGbmVlOaXsWkXk5LW6WbrWu4XoUcFXabg4wUNIQ4FBgdkSsTAliNjC+rLjNzGxDpR6zkNRP0gJgBdkH/ty06vw01HSxpC1S2VDgydzmS1NZW+WVbU2SNF/S/JaWlk7vi5lZX1ZqsoiItRExBhgGjJO0G3AasAuwF7Ad8I1UXdWeokZ5ZVuTI2JsRIxtaqp6VUAzM+ughpwNFREvAH8GxkfE8jTUtBr4OTAuVVsKDM9tNgxYVqPczMwapMyzoZokDUyP+wMHAw+m4xBIEnA0sChtMgP4VDorah9gVUQsB2YBh0gaJGkQcEgqMzOzBinzbKghwFRJ/ciS0vSIuEHSHyU1kQ0vLQBOSvVnAocDzcArwGcAImKlpPOAeaneuRGxssS4zcysQmnJIiLuA/aoUn5gG/UDOLmNdVOAKZ0aYB/ieZTMbGP5F9xmZlbIycLMzAo5WZiZWSEnCzMzK+RkYWZmhZwszMyskJOFmZkVcrIwM7NCThZmZlbIycLMzAo5WZiZWSEnCzMzK+RkYWZmhZwszMyskJOFmZkVcrIwM7NCZV4pr8fyxYLMzNbnPQszMyvkZGFmZoVKSxaStpR0p6R7JS2WdE4qHylprqSHJV0rafNUvkVabk7rR+Se67RU/pCkQ8uK2czMqitzz2I1cGBEvAcYA4yXtA/wXeDiiBgFPA+ckOqfADwfEe8ALk71kDQaOBbYFRgP/ERSvxLjNjOzCqUli8i8nBY3S7cADgR+k8qnAkenx0elZdL6gyQplU+LiNUR8RjQDIwrK24zM9tQqccsJPWTtABYAcwGHgFeiIg1qcpSYGh6PBR4EiCtXwW8JV9eZRszM2uAUpNFRKyNiDHAMLK9gX+tVi3dq411bZWvR9IkSfMlzW9paeloyGZmVkVDzoaKiBeAPwP7AAMltf6+YxiwLD1eCgwHSOu3BVbmy6tsk29jckSMjYixTU1NZXTDzKzPKvNsqCZJA9Pj/sDBwAPAn4CPpWoTgevT4xlpmbT+jxERqfzYdLbUSGAUcGdZcZuZ2YbK/AX3EGBqOnNpE2B6RNwg6X5gmqRvAfcAV6T6VwC/kNRMtkdxLEBELJY0HbgfWAOcHBFrS4zbzMwqlJYsIuI+YI8q5Y9S5WymiPgnMKGN5zofOL+zYzQzs/r4F9xmZlbIycLMzAo5WZiZWSEnCzMzK+RkYWZmhZwszMyskJOFmZkVcrIwM7NCThZmZlbIycLMzAqVOTeUmdVpxKk3dnUIdVlywRFdHYJ1Ee9ZmJlZIScLMzMr5GRhZmaFnCzMzKyQk4WZmRVysjAzs0JOFmZmVsjJwszMCjlZmJlZodJ+wS1pOHAV8FZgHTA5In4g6Wzgc0BLqnp6RMxM25wGnACsBb4YEbNS+XjgB0A/4PKIuKCsuM3Mqunrv7Ivc7qPNcBXI+JuSVsDd0mandZdHBHfz1eWNBo4FtgVeBtwi6R3ptWXAh8ElgLzJM2IiPtLjN3MzHJKSxYRsRxYnh6/JOkBYGiNTY4CpkXEauAxSc3AuLSuOSIeBZA0LdV1sjAza5CGHLOQNALYA5ibik6RdJ+kKZIGpbKhwJO5zZamsrbKK9uYJGm+pPktLS2Vq83MbCOUniwkDQB+C3w5Il4ELgN2BsaQ7Xlc1Fq1yuZRo3z9gojJETE2IsY2NTV1SuxmZpYpdYpySZuRJYqrI+J3ABHxTG79z4Ab0uJSYHhu82HAsvS4rXIzM2uA0vYsJAm4AnggIv43Vz4kV+0YYFF6PAM4VtIWkkYCo4A7gXnAKEkjJW1OdhB8Rllxm5nZhgr3LNLxhmUR8Zqk/YHdgV+mIaVa9gOOBxZKWpDKTgc+IWkM2VDSEuBEgIhYLGk62YHrNcDJEbE2xXAKMIvs1NkpEbG4PZ00M7ONU88w1O+BvSTtTPa7iRuBa4AP1dooIu6g+vGGmTW2OR84v0r5zFrbmZlZueoZhloXEa8DHwEuiYj/pPYpsGZm1svUkyzWSJpANqTUejB6s/JCMjOz7qaeZHEC8AHgwoh4NB18/lW5YZmZWXdSeMwiIhYCX8gtP0aV4wpmZtZ71XM21D1s+CO4VcB84DsRsbKMwMzMrPuo52yo2WRnNV2Tlo8lm0X2JeBK4MhSIjMzs26jnmSxb0Tsn1u+R9IdEbG/pIVlBWZmZt1HPQe4t5b03tYFSXsC26TFNaVEZWZm3Uo9exYnAr9I8zwJeA04QdJWwIVlBmdmZt1DPWdDzQFGS3oLoIh4Nrfap9CamfUB9ZwNtTlwNDAC2DSbHxAi4tulRmZmZt1GPcNQ1wH/BO4iuza2mZn1MfUki50iYrfSIzEzs26rnrOh5kgaXXokZmbWbdWzZ7E32W8rmoHVZGdERUTsWWpkZmbWbdSTLI4uPQozM+vW2kwWkraKiH8ALQ2Mx8zMuqFaexa/AQ4DFpNNJKiK+x1Lj87MeqwRp97Y1SHUZckFR3R1CD1Cm8kiIg5L98MbF46ZmXVHhWdDSbq5nrIqdYZL+pOkByQtlvSlVL6dpNmSHk73g1K5JP1QUrOk+9IcVK3PNTHVf1jSxPZ10czMNlabyULS5pK2AXaQtLWkbdJtGPUNQa0BvhoR/wrsA5ycTsE9Fbg1IkYBt6ZlyIa8RqXbJOCyFMd2wFlkZ2WNA85qTTBmZtYYtfYsTiY7XrFLum+9zQJ+WvTEEbE8Iu5Oj18CHgCGAkcBU1O1qbx5ttVRwFWRmQMMlDQEOBSYHRErI+J5sutrjG9XL83MbKPUOmZxMXCxpC9HxCUb04ikEcAewFxgh4hYntpYLmn7VG0o8GRus6WprK1yMzNrkHpmnb1E0i7AaGDLXPk1bW/1JkkDgN8CX46IF1snIqxWtVrzNcor25lENnzFjjv6RC0zs85UzwHubwKTyYaeDgMuAT5Wz5Ona2D8Frg6In6Xip9Jw0uk+xWpfCmQP/NqGLCsRvl6ImJyRIyNiLFNTU31hGdmZnWqZ26ojwMfAJZHxPHAe6hvanMBVwAPRMT/5lbNAFrPaJoIXJ8r/1Q6K2ofYFUarpoFHCJpUDqwfUgqMzOzBqlnuo9XI2KtpDWStgaeBt5ex3b7AccDCyUtSGWnAxcA0yWdADwBTEjrZgKHA83AK8BnACJipaTzgHmp3rkRsbKO9s3MrJPUkyzukTQQmALMB14E7i7aKCLuoPrxBoCDqtQPsjOwqj3XlNS+mZl1gZrJIg0lnR0RLwCXSpoFbNN6SqyZmfUNNY9ZpG/7N+SWm50ozMz6nnoOcN+Zn3rDzMz6nnqOWewPfE7SI8A/8MWPzMz6HF/8yMzMCtXzC+5HGhGImZl1X/UcszAzsz7OycLMzAo5WZiZWaE2j1lIep4qs7vy5tlQ25UWlZmZdSu1DnAPblgUZmbWrdW6+NHa/HK6vOmWuaINpgk3M7PeqZ7rWRwh6e9k15WYm+7/WHZgZmbWfdRzgPt8sunGH4qI4WTXxP5zmUGZmVn3Uk+yWBMRLcAmkhQRswFP9WFm1ofUM93HKklbAXcAV0laAawrNywzM+tO6tmzOBr4J/BlsuGnp4APlRiTmZl1M/Uki9MiYm1EvB4RV6Traf9X2YGZmVn3UU+yGF+l7IjODsTMzLqvWr/gPhE4CXinpPzV8bYmuxa3mZn1EbX2LKYDE4CZ6b71tl9EfKLoiSVNkbRC0qJc2dmSnpK0IN0Oz607TVKzpIckHZorH5/KmiWd2oE+mpnZRmozWUTE8+ma2xOA/sAH062pzue+kupDWBdHxJh0mwkgaTRwLLBr2uYnkvpJ6gdcChwGjAY+keqamVkD1fML7pPJ9jJ2TLfpkr5QtF1E3AasrDOOo4BpEbE6Ih4DmoFx6dYcEY9GxGvAtFTXzMwaqJ4D3CcC4yLi9Ig4Hdib7FhGR50i6b40TDUolQ0FnszVWZrK2irfgKRJkuZLmt/S0rIR4ZmZWaV6koWA13PLr6eyjrgM2BkYAywHLsq1USlqlG9YGDE5IsZGxNimpnpHyszMrB61zobaNCLWAL8A5kj6bVp1DDC1I41FxDO55/8ZcENaXAoMz1Udxpuz2rZVbmZmDVJrz+JOgIi4EJgEvAK8CpwUEd/vSGOShuQWjwFaz5SaARwraQtJI4FRqf15wChJIyVtTnYQfEZH2jYzs46rNTfUG0NAETGP7IO7bpJ+BRwADJa0FDgLOEDSGLKhpCVkx0OIiMWSpgP3A2uAk1uvpyHpFGAW0A+YEhGL2xOHmZltvFrJoklSm9N6pGk/2tTGbzGuqFH/fLLp0CvLZ5L91sPMzLpIrWTRDxhAxw9mm5lZL1ErWSyPiHMbFomZmXVbtQ5we4/CzMyA2snioIZFYWZm3VqtuaHqnarDzMx6uXp+wW1mZn2ck4WZmRVysjAzs0JOFmZmVsjJwszMCjlZmJlZIScLMzMr5GRhZmaFnCzMzKyQk4WZmRVysjAzs0JOFmZmVsjJwszMCjlZmJlZIScLMzMrVFqykDRF0gpJi3Jl20maLenhdD8olUvSDyU1S7pP0p65bSam+g9LmlhWvGZm1rYy9yyuBMZXlJ0K3BoRo4Bb0zLAYcCodJsEXAZZcgHOAvYGxgFntSYYMzNrnNKSRUTcBlRebe8oYGp6PBU4Old+VWTmAAMlDQEOBWZHxMqIeB6YzYYJyMzMStboYxY7RMRygHS/fSofCjyZq7c0lbVVvgFJkyTNlzS/paWl0wM3M+vLussBblUpixrlGxZGTI6IsRExtqmpqVODMzPr6xqdLJ5Jw0uk+xWpfCkwPFdvGLCsRrmZmTVQo5PFDKD1jKaJwPW58k+ls6L2AValYapZwCGSBqUD24ekMjMza6BNy3piSb8CDgAGS1pKdlbTBcB0SScATwATUvWZwOFAM/AK8BmAiFgp6TxgXqp3bkRUHjQ3M7OSlZYsIuITbaw6qErdAE5u43mmAFM6MTQzM2un7nKA28zMujEnCzMzK+RkYWZmhZwszMyskJOFmZkVcrIwM7NCThZmZlbIycLMzAo5WZiZWSEnCzMzK+RkYWZmhZwszMyskJOFmZkVcrIwM7NCThZmZlbIycLMzAo5WZiZWSEnCzMzK+RkYWZmhbokWUhaImmhpAWS5qey7STNlvRwuh+UyiXph5KaJd0nac+uiNnMrC/ryj2LD0TEmIgYm5ZPBW6NiFHArWkZ4DBgVLpNAi5reKRmZn1cdxqGOgqYmh5PBY7OlV8VmTnAQElDuiJAM7O+qquSRQA3S7pL0qRUtkNELAdI99un8qHAk7ltl6ay9UiaJGm+pPktLS0lhm5m1vds2kXt7hcRyyRtD8yW9GCNuqpSFhsUREwGJgOMHTt2g/VmZtZxXbJnERHL0v0K4DpgHPBM6/BSul+Rqi8Fhuc2HwYsa1y0ZmbW8GQhaStJW7c+Bg4BFgEzgImp2kTg+vR4BvCpdFbUPsCq1uEqMzNrjK4YhtoBuE5Sa/vXRMQfJM0Dpks6AXgCmJDqzwQOB5qBV4DPND5kM7O+reHJIiIeBd5Tpfw54KAq5QGc3IDQzMysDd3p1FkzM+umnCzMzKyQk4WZmRVysjAzs0JOFmZmVsjJwszMCjlZmJlZIScLMzMr5GRhZmaFnCzMzKyQk4WZmRVysjAzs0JOFmZmVsjJwszMCjlZmJlZIScLMzMr5GRhZmaFnCzMzKyQk4WZmRVysjAzs0I9JllIGi/pIUnNkk7t6njMzPqSHpEsJPUDLgUOA0YDn5A0umujMjPrO3pEsgDGAc0R8WhEvAZMA47q4pjMzPoMRURXx1BI0seA8RHx2bR8PLB3RJySqzMJmJQW3wU81PBAaxsMPNvVQXSi3tYf6H196m39gd7Xp+7Wn50ioqnaik0bHUkHqUrZelkuIiYDkxsTTvtJmh8RY7s6js7S2/oDva9Pva0/0Pv61JP601OGoZYCw3PLw4BlXRSLmVmf01OSxTxglKSRkjYHjgVmdHFMZmZ9Ro8YhoqINZJOAWYB/YApEbG4i8Nqr247RNZBva0/0Pv61Nv6A72vTz2mPz3iALeZmXWtnjIMZWZmXcjJwszMCjlZmJlZISeLBpF0tqSv1Vl3gqTFktZJ6pbnYLezP9+T9KCk+yRdJ2lg2fF1RDv7dF7qzwJJN0t6W9nxtVd7+pPb5muSQtLgsuLaGO18j86W9FR6jxZIOrzs+Nqrve+RpP9Mc+QtlnRhmbFVcrLoAGXKfO0WAR8BbiuxjTc0oD+zgd0iYnfg78BpJbYFNKRP34uI3SNiDHADcGaJbTWiP0gaDnwQeKLMdnLtld4n4OKIGJNuM8tsqOz+SPoA2TRHu0fErsD3y2qrGieLOkkaIekBST8B7gaukDQ/ZfhzcvWWSDpH0t2SFkrapcpzfU7STZL6V2srIh6IiFKnK2lwf26OiDVpcQ7Zjyp7ep9ezC1uRcWMAj2tP8nFwNfL6Esujkb3qVQN7s/ngQsiYjVARKwoo09tcbJon3cBV0XEHsBX08/0dwfeL2n3XL1nI2JP4DJgvV1MZb8X+TBwdES82qC429IV/fkP4KZOib66hvVJ0vmSngSOo7w9i4b0R9KRwFMRcW8ZnajQyL+7U5QNF06RNKhzu/GGRvXnncD7JM2V9BdJe3V6T2pwsmifxyNiTnr875LuBu4BdiWbOr3V79L9XcCIXPnxZNOsf7T120EXa2h/JJ0BrAGu3si4a2lYnyLijIgYTtafU2rV3Qil90fSvwBnUPJQWk6j3qPLgJ2BMcBy4KKND72qRvVnU2AQsA/w38B0SdXmzSuFk0X7/ANA0kiybwYHpXH4G4Etc/Va3/C1rP8r+UVkfySlDMN0QMP6I2ki8CHguCj3l6Bd8R5dA3y0g/EWaUR/dgZGAvdKWpLq3i3prZ0QfzUNeY8i4pmIWBsR64CfkV3qoAyN+ptbCvwuMncC68hmrW0IJ4uO2YbsD2SVpB3IvhXU4x7gRGCGutfZM6X2R9J44BvAkRHxysYGW6ey+zQqt3gk8GBHA61Taf2JiIURsX1EjIiIEWQfSntGxNOdEHctZb9HQ3KLx5B9KJep7M+F3wMHAkh6J7A5DZzevEfMDdXdRMS9ku4BFgOPAn9tx7Z3KDtV7kZJH4yIDd5sSccAPwKaUr0FEXFoJ4VfLaZS+wP8GNgCmJ32mudExEmdEHqtuMru0wWS3kX27e5xoKf3p+Ea0KcLJY0hO2C/hOwDuTQN6M8UYIqkRcBrwMSS99LX47mhzMyskIehzMyskIehupCkS4H9Kop/EBE/74p4NlZv6w/0vj71tv5A7+tTd+2Ph6HMzKyQh6HMzKyQk4WZmRVysrBeTdkMqhfllr8m6ewuDKkmSb9K01N8paK8KU3zcI+k90maqTR7r6SXuyZa60t8gNt6u9XARyR9p7v8vqAt6RfT+0bETlVWHwQ8GBET0/LtjYvMzHsW1vutASYDX6lcIenDuW/rt6Rf3bZeY2CqsutULJH0EUkXptlC/yBps1TvvWlCt7skzWr9xbCkL0q6P+0hTKvS7paSfp6e7x5lU08D3Axsr+zaC+/L1R8DXAgcntb1T3ENrnjeA1I80yX9XdIFko6TdGdqa+dUb4KkRZLuldSQafCtF4gI33zrtTfgZbJpGJYA25LN3XN2WjeIN88I/CxwUXp8NnAHsBnwHuAV4LC07jrg6LTub0BTKv84MCU9XgZskR4PrBLTV4Gfp8e7kF0/Ykuy+YEWtdGPTwM/zi0vAQa39jHdHwC8AAwh+8X8U8A5ad2XgEvS44XA0Lbi8823ajcPQ1mvFxEvSroK+CKQn/55GHBt2iPYHHgst+6miHhd0kKgH/CHVL6Q7EP9XcBuvNtOePkAAAFoSURBVDmFST+ymU0B7gOulvR7svl8Ku1PNp0LEfGgpMfJpp9+sUrd9poXEcsBJD1CtrfSGnfrHsxfgSslTefNmVDNavIwlPUVlwAnkF2oqNWPyL6tv5ts3qANZgiNbMbS1yOi9QdJ68iO9QlYHG9ehe3dEXFIqnMEcCnwXuAuSZVfysqcVjo/xfW63HJr3EQ2L9c3geHAAklvKTEe6yWcLKxPiIiVwHSyhNFqW7KhGoCJG2xU20NAk6R/A5C0maRdlV1Wc3hE/InsqnMDgQEV295GdsGk1tlDd0zP1xCSdo6IuRFxJtmspcMb1bb1XE4W1pdcxPrz/58N/FrS7bRzqueIeA34GPBdSfcCC4B9yYajfpmGr+4huwb0CxWb/wTol+pcC3w6GnsxrO+lA96LyBJXI66OZz2cp/swM7NC3rMwM7NCThZmZlbIycLMzAo5WZiZWSEnCzMzK+RkYWZmhZwszMys0P8HaHnmSrn3bIc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YsAAAEXCAYAAABcRGizAAAABHNCSVQICAgIfAhkiAAAAAlwSFlzAAALEgAACxIB0t1+/AAAADh0RVh0U29mdHdhcmUAbWF0cGxvdGxpYiB2ZXJzaW9uMy4xLjEsIGh0dHA6Ly9tYXRwbG90bGliLm9yZy8QZhcZAAAgAElEQVR4nO3de7xUdb3/8ddbvHFEBWNrBChklAfN0BA9ar9MTVHLS8XJHmbUsdDS0+XUKS8dr1lmebSL2YOUxNKQLiZHMUS7qPUAQUUBL7lVVARlK4qahgKf3x/ru3UxzJ41e7PX7Nv7+XjMY2Z913fN9/Od2Xs+s75rzXcpIjAzM6tlk64OwMzMuj8nCzMzK+RkYWZmhZwszMyskJOFmZkVcrIwM7NCTha20SRtKSkkDSuxjXMk/bis5+8ISd+T9JykJR3Ydo6kT6bHJ0m6pdMD7AUk7SbpPkkvS5ok6UpJX0/rxktq7uoY+woni14q/XO13tZJejW3fFzBtl36T1it/Yg4KyJO6aqYKkkaBXweGBURI0pu6/OS/p7eu6cl/Z+k/mndNEnf7MS2RkpaK2lgruy8Nsp+31nt1nAacGNEDIiIyRHx6Yi4sAHtWgUni14q/XMNiIgBwBPAh3NlV3dVXJI2kdQb/u52Ap6OiJVlNiLpUOCbwEfTe7krcF0nPv+m+eWIeAx4Cnhfrvj/AX+vUnbbxrZXh52Axe1txzpfb/intQ6Q1F/SpZKWS1qahlQ2k/QWsg+jt+f2RN4iaT9JcyWtkrRM0sX1/uOnIZdzJc0FXgHeJulESQ9KeklSs6T/SHXbav8CSZenOrtIWiPpMyn2Fkn/nWtvgKRrJL0gaZGk0/J7KpL+J/X7RUkPSHofVUjaLj1Pi6THJH1dmQ8B/5eL8adVtm2SdFPadqWk6yUNqff9ydkLuD0iFgJExHMRMSUiXpX0ReCjwP+kOH6d2j4zxftS6v8RubhOkvTH9N4/D5xapc3byZIBkjYHRgM/qSgbR0oWko6RdG96PR+XdHquvdb36nOSngRmStoq7RGtTO/RXEmDqryGfwP+Dbg89W/HWntSaa/rvyQtTvUvkzRE0uwU2x8kbZPq1hWD5USEb738BiwBDq4ou5DsQ2EwsAMwDzgjrRsPNFfUH0f2wdUP2BloBk5K67YEAhjWRvtzgEeBdwGbAZsCRwIjAQEHA68Cu9Zo/wLg8vR4l9TepantvYDXgLen9ZcAs4Ftyb6Z3t/6fMB7Uiw7pLbfDoxsI+7pwK+BAcA7gMeA49qKsWLbHYCjgP4pjuuBaRWvySfT45OAW9p4noPJEuyZZB+cm1esnwZ8s6Ls48AQsi+DxwMvAYNzba0BPpfey/5V2jwRmJse7w/cDLy7ouxFoF9aPohsj2cTYE9gJTC+4r26HPiX9Hp8CfhNerxpev+2qvG388lq/a18D4CnefNvekfgeeDOFHt/4A7gG6lu3TH4lt28Z9F3HQecFRHPRsQzwLfIPliqiog7I2JeRKyNiEfI/vnf3472Lo+IhyLi9YhYExEzIuKxyNwC/IXsQ6g9zoqIf0bEPOBBYPdU/u/AtyJiVUQ8TvatuNUasg+I0WQfdo9GNvSyHklbkH1r/0ZEvBwRzWRJqM3XKC8inomI6yPi1YhYBXyH9r1erc9zC3AssDcwC3hW0ndrDeVFxLURsTwi1kXEL8iGld6bq/JoRPwsvZevVnmKvwB7StqKbOjpdmARMCJX9teIWJvauzUiFqf27iZLspV9PTMiXkntvQ40ATunv4V5EfGP9r42bbgk/U0/AfwtxbkwtXs9sEeqV2YMvZKTRR8kScBbgcdzxY8DQ2tsMzoNqzwj6UWyb7qD29HskxXPd6SkO1uHAYAD2/l8ayPi2dzyK8CA1LcdKtp743FELCYbejkfWCHpakk7VHn+t5L9fzyRK6v5GuVJ2lrSFElPpNfrZtrXvzekxHoEMBCYQHZgvc2kJekEZWcQvZBe23dUtP1kG5u2tvcg2d7BvmRDT7dHRJDtfbaWvXG8QtkQ5V/SkNsq4NMV7a2LiGW55SvIEtJv0jDityX1q/0q1O2Z3ONXqywPaEAMvZKTRR+U/vGfJhuiabUj2TdQyIYNKv0MuJvsm9g2wLlkwzh1N9v6IH07/TVwHrB9RAwE/ph7vg5PhZz6tgLIn8Y7vKLO1IjYl2wIakuyvapKTwPryF6XVvnXqMipKYa90ut1CO17vTaQvrnPIvug3q21OF9H0juBHwGTgO3Sa9tc0XY9r+/twAHAWGBuRdm+rH9wezpwLTA8IrYFrqzVXkSsjogzI2IXssQzgWzvqWG6Qww9jZNF3/Ur4CxlB4+3B84AfpnWPQNsL2lArv7WwKqIeFnSrmRj3h3Vn+zYxQpgnaQjyT6EWlVrvz2mA2dI2lbSjmTfxIE39pDen4aZXk23tZVPEBGryQ60fzsdDN2ZbJz7l5V127A12d7OC5IGk53R1G6SPiZpgqSB6eD6vsB+ZGP5kL1Wb89tMoAsybUAm0g6iWzPor1uAz4LPJwbqrojlW1GtpfRupc6AHguIv6Z4ptQ0KeD0/uwCdmxjzVUeQ/K1B1i6GmcLPquM8kO/C4GFgB/JTvoDXAvMAN4PA1lbAd8BfispJfJDixf29GG0/DR18jOKHoOOBqYmatSrf32+CbZwc3HgZvIksfqtK4/cBHwLLCc7IPuzDae58R0/zjZns/lQL2nHX+fbCjmObIP2Zm1q7fpeeALwCNkH2pTgHMi4rdp/WRgr/Q6TUvHDH4KzCfr38j0uL3+AmyfYm81D9iG7ED3a/DGntxJwPclvQR8nWyvsZahZMcPXiI7FjKT7D1qpO4QQ4+i7L02670kfYXs7JxDuzoWs57KexbW60gaLmkfZT8A3JVs+KjTfshm1he199eUZj3BFmTDNTuRDeP8kmwIycw6yMNQZmZWyMNQZmZWqFcOQw0ePDhGjBjR1WGYmfUod91117MR0VRtXa9MFiNGjGD+/I6cLWhm1ndJerytdR6GMjOzQk4WZmZWyMnCzMwKOVmYmVkhJwszMyvkZGFmZoWcLMzMrJCThZmZFXKyMDOzQr3yF9zW+4049cauDqEuSy44oqtDMOsU3rMwM7NCThZmZlbIycLMzAqVliwkbSnpTkn3Slos6ZxUfqWkxyQtSLcxqVySfiipWdJ9kvbMPddESQ+n28SyYjYzs+rKPMC9GjgwIl6WtBlwh6Sb0rr/jojfVNQ/DBiVbnsDlwF7S9oOOAsYCwRwl6QZEfF8ibGbmVlOaXsWkXk5LW6WbrWu4XoUcFXabg4wUNIQ4FBgdkSsTAliNjC+rLjNzGxDpR6zkNRP0gJgBdkH/ty06vw01HSxpC1S2VDgydzmS1NZW+WVbU2SNF/S/JaWlk7vi5lZX1ZqsoiItRExBhgGjJO0G3AasAuwF7Ad8I1UXdWeokZ5ZVuTI2JsRIxtaqp6VUAzM+ughpwNFREvAH8GxkfE8jTUtBr4OTAuVVsKDM9tNgxYVqPczMwapMyzoZokDUyP+wMHAw+m4xBIEnA0sChtMgP4VDorah9gVUQsB2YBh0gaJGkQcEgqMzOzBinzbKghwFRJ/ciS0vSIuEHSHyU1kQ0vLQBOSvVnAocDzcArwGcAImKlpPOAeaneuRGxssS4zcysQmnJIiLuA/aoUn5gG/UDOLmNdVOAKZ0aYB/ieZTMbGP5F9xmZlbIycLMzAo5WZiZWSEnCzMzK+RkYWZmhZwszMyskJOFmZkVcrIwM7NCThZmZlbIycLMzAo5WZiZWSEnCzMzK+RkYWZmhZwszMyskJOFmZkVcrIwM7NCZV4pr8fyxYLMzNbnPQszMyvkZGFmZoVKSxaStpR0p6R7JS2WdE4qHylprqSHJV0rafNUvkVabk7rR+Se67RU/pCkQ8uK2czMqitzz2I1cGBEvAcYA4yXtA/wXeDiiBgFPA+ckOqfADwfEe8ALk71kDQaOBbYFRgP/ERSvxLjNjOzCqUli8i8nBY3S7cADgR+k8qnAkenx0elZdL6gyQplU+LiNUR8RjQDIwrK24zM9tQqccsJPWTtABYAcwGHgFeiIg1qcpSYGh6PBR4EiCtXwW8JV9eZRszM2uAUpNFRKyNiDHAMLK9gX+tVi3dq411bZWvR9IkSfMlzW9paeloyGZmVkVDzoaKiBeAPwP7AAMltf6+YxiwLD1eCgwHSOu3BVbmy6tsk29jckSMjYixTU1NZXTDzKzPKvNsqCZJA9Pj/sDBwAPAn4CPpWoTgevT4xlpmbT+jxERqfzYdLbUSGAUcGdZcZuZ2YbK/AX3EGBqOnNpE2B6RNwg6X5gmqRvAfcAV6T6VwC/kNRMtkdxLEBELJY0HbgfWAOcHBFrS4zbzMwqlJYsIuI+YI8q5Y9S5WymiPgnMKGN5zofOL+zYzQzs/r4F9xmZlbIycLMzAo5WZiZWSEnCzMzK+RkYWZmhZwszMyskJOFmZkVcrIwM7NCThZmZlbIycLMzAqVOTeUmdVpxKk3dnUIdVlywRFdHYJ1Ee9ZmJlZIScLMzMr5GRhZmaFnCzMzKyQk4WZmRVysjAzs0JOFmZmVsjJwszMCjlZmJlZodJ+wS1pOHAV8FZgHTA5In4g6Wzgc0BLqnp6RMxM25wGnACsBb4YEbNS+XjgB0A/4PKIuKCsuM3Mqunrv7Ivc7qPNcBXI+JuSVsDd0mandZdHBHfz1eWNBo4FtgVeBtwi6R3ptWXAh8ElgLzJM2IiPtLjN3MzHJKSxYRsRxYnh6/JOkBYGiNTY4CpkXEauAxSc3AuLSuOSIeBZA0LdV1sjAza5CGHLOQNALYA5ibik6RdJ+kKZIGpbKhwJO5zZamsrbKK9uYJGm+pPktLS2Vq83MbCOUniwkDQB+C3w5Il4ELgN2BsaQ7Xlc1Fq1yuZRo3z9gojJETE2IsY2NTV1SuxmZpYpdYpySZuRJYqrI+J3ABHxTG79z4Ab0uJSYHhu82HAsvS4rXIzM2uA0vYsJAm4AnggIv43Vz4kV+0YYFF6PAM4VtIWkkYCo4A7gXnAKEkjJW1OdhB8Rllxm5nZhgr3LNLxhmUR8Zqk/YHdgV+mIaVa9gOOBxZKWpDKTgc+IWkM2VDSEuBEgIhYLGk62YHrNcDJEbE2xXAKMIvs1NkpEbG4PZ00M7ONU88w1O+BvSTtTPa7iRuBa4AP1dooIu6g+vGGmTW2OR84v0r5zFrbmZlZueoZhloXEa8DHwEuiYj/pPYpsGZm1svUkyzWSJpANqTUejB6s/JCMjOz7qaeZHEC8AHgwoh4NB18/lW5YZmZWXdSeMwiIhYCX8gtP0aV4wpmZtZ71XM21D1s+CO4VcB84DsRsbKMwMzMrPuo52yo2WRnNV2Tlo8lm0X2JeBK4MhSIjMzs26jnmSxb0Tsn1u+R9IdEbG/pIVlBWZmZt1HPQe4t5b03tYFSXsC26TFNaVEZWZm3Uo9exYnAr9I8zwJeA04QdJWwIVlBmdmZt1DPWdDzQFGS3oLoIh4Nrfap9CamfUB9ZwNtTlwNDAC2DSbHxAi4tulRmZmZt1GPcNQ1wH/BO4iuza2mZn1MfUki50iYrfSIzEzs26rnrOh5kgaXXokZmbWbdWzZ7E32W8rmoHVZGdERUTsWWpkZmbWbdSTLI4uPQozM+vW2kwWkraKiH8ALQ2Mx8zMuqFaexa/AQ4DFpNNJKiK+x1Lj87MeqwRp97Y1SHUZckFR3R1CD1Cm8kiIg5L98MbF46ZmXVHhWdDSbq5nrIqdYZL+pOkByQtlvSlVL6dpNmSHk73g1K5JP1QUrOk+9IcVK3PNTHVf1jSxPZ10czMNlabyULS5pK2AXaQtLWkbdJtGPUNQa0BvhoR/wrsA5ycTsE9Fbg1IkYBt6ZlyIa8RqXbJOCyFMd2wFlkZ2WNA85qTTBmZtYYtfYsTiY7XrFLum+9zQJ+WvTEEbE8Iu5Oj18CHgCGAkcBU1O1qbx5ttVRwFWRmQMMlDQEOBSYHRErI+J5sutrjG9XL83MbKPUOmZxMXCxpC9HxCUb04ikEcAewFxgh4hYntpYLmn7VG0o8GRus6WprK1yMzNrkHpmnb1E0i7AaGDLXPk1bW/1JkkDgN8CX46IF1snIqxWtVrzNcor25lENnzFjjv6RC0zs85UzwHubwKTyYaeDgMuAT5Wz5Ona2D8Frg6In6Xip9Jw0uk+xWpfCmQP/NqGLCsRvl6ImJyRIyNiLFNTU31hGdmZnWqZ26ojwMfAJZHxPHAe6hvanMBVwAPRMT/5lbNAFrPaJoIXJ8r/1Q6K2ofYFUarpoFHCJpUDqwfUgqMzOzBqlnuo9XI2KtpDWStgaeBt5ex3b7AccDCyUtSGWnAxcA0yWdADwBTEjrZgKHA83AK8BnACJipaTzgHmp3rkRsbKO9s3MrJPUkyzukTQQmALMB14E7i7aKCLuoPrxBoCDqtQPsjOwqj3XlNS+mZl1gZrJIg0lnR0RLwCXSpoFbNN6SqyZmfUNNY9ZpG/7N+SWm50ozMz6nnoOcN+Zn3rDzMz6nnqOWewPfE7SI8A/8MWPzMz6HF/8yMzMCtXzC+5HGhGImZl1X/UcszAzsz7OycLMzAo5WZiZWaE2j1lIep4qs7vy5tlQ25UWlZmZdSu1DnAPblgUZmbWrdW6+NHa/HK6vOmWuaINpgk3M7PeqZ7rWRwh6e9k15WYm+7/WHZgZmbWfdRzgPt8sunGH4qI4WTXxP5zmUGZmVn3Uk+yWBMRLcAmkhQRswFP9WFm1ofUM93HKklbAXcAV0laAawrNywzM+tO6tmzOBr4J/BlsuGnp4APlRiTmZl1M/Uki9MiYm1EvB4RV6Traf9X2YGZmVn3UU+yGF+l7IjODsTMzLqvWr/gPhE4CXinpPzV8bYmuxa3mZn1EbX2LKYDE4CZ6b71tl9EfKLoiSVNkbRC0qJc2dmSnpK0IN0Oz607TVKzpIckHZorH5/KmiWd2oE+mpnZRmozWUTE8+ma2xOA/sAH062pzue+kupDWBdHxJh0mwkgaTRwLLBr2uYnkvpJ6gdcChwGjAY+keqamVkD1fML7pPJ9jJ2TLfpkr5QtF1E3AasrDOOo4BpEbE6Ih4DmoFx6dYcEY9GxGvAtFTXzMwaqJ4D3CcC4yLi9Ig4Hdib7FhGR50i6b40TDUolQ0FnszVWZrK2irfgKRJkuZLmt/S0rIR4ZmZWaV6koWA13PLr6eyjrgM2BkYAywHLsq1USlqlG9YGDE5IsZGxNimpnpHyszMrB61zobaNCLWAL8A5kj6bVp1DDC1I41FxDO55/8ZcENaXAoMz1Udxpuz2rZVbmZmDVJrz+JOgIi4EJgEvAK8CpwUEd/vSGOShuQWjwFaz5SaARwraQtJI4FRqf15wChJIyVtTnYQfEZH2jYzs46rNTfUG0NAETGP7IO7bpJ+BRwADJa0FDgLOEDSGLKhpCVkx0OIiMWSpgP3A2uAk1uvpyHpFGAW0A+YEhGL2xOHmZltvFrJoklSm9N6pGk/2tTGbzGuqFH/fLLp0CvLZ5L91sPMzLpIrWTRDxhAxw9mm5lZL1ErWSyPiHMbFomZmXVbtQ5we4/CzMyA2snioIZFYWZm3VqtuaHqnarDzMx6uXp+wW1mZn2ck4WZmRVysjAzs0JOFmZmVsjJwszMCjlZmJlZIScLMzMr5GRhZmaFnCzMzKyQk4WZmRVysjAzs0JOFmZmVsjJwszMCjlZmJlZIScLMzMrVFqykDRF0gpJi3Jl20maLenhdD8olUvSDyU1S7pP0p65bSam+g9LmlhWvGZm1rYy9yyuBMZXlJ0K3BoRo4Bb0zLAYcCodJsEXAZZcgHOAvYGxgFntSYYMzNrnNKSRUTcBlRebe8oYGp6PBU4Old+VWTmAAMlDQEOBWZHxMqIeB6YzYYJyMzMStboYxY7RMRygHS/fSofCjyZq7c0lbVVvgFJkyTNlzS/paWl0wM3M+vLussBblUpixrlGxZGTI6IsRExtqmpqVODMzPr6xqdLJ5Jw0uk+xWpfCkwPFdvGLCsRrmZmTVQo5PFDKD1jKaJwPW58k+ls6L2AValYapZwCGSBqUD24ekMjMza6BNy3piSb8CDgAGS1pKdlbTBcB0SScATwATUvWZwOFAM/AK8BmAiFgp6TxgXqp3bkRUHjQ3M7OSlZYsIuITbaw6qErdAE5u43mmAFM6MTQzM2un7nKA28zMujEnCzMzK+RkYWZmhZwszMyskJOFmZkVcrIwM7NCThZmZlbIycLMzAo5WZiZWSEnCzMzK+RkYWZmhZwszMyskJOFmZkVcrIwM7NCThZmZlbIycLMzAo5WZiZWSEnCzMzK+RkYWZmhbokWUhaImmhpAWS5qey7STNlvRwuh+UyiXph5KaJd0nac+uiNnMrC/ryj2LD0TEmIgYm5ZPBW6NiFHArWkZ4DBgVLpNAi5reKRmZn1cdxqGOgqYmh5PBY7OlV8VmTnAQElDuiJAM7O+qquSRQA3S7pL0qRUtkNELAdI99un8qHAk7ltl6ay9UiaJGm+pPktLS0lhm5m1vds2kXt7hcRyyRtD8yW9GCNuqpSFhsUREwGJgOMHTt2g/VmZtZxXbJnERHL0v0K4DpgHPBM6/BSul+Rqi8Fhuc2HwYsa1y0ZmbW8GQhaStJW7c+Bg4BFgEzgImp2kTg+vR4BvCpdFbUPsCq1uEqMzNrjK4YhtoBuE5Sa/vXRMQfJM0Dpks6AXgCmJDqzwQOB5qBV4DPND5kM7O+reHJIiIeBd5Tpfw54KAq5QGc3IDQzMysDd3p1FkzM+umnCzMzKyQk4WZmRVysjAzs0JOFmZmVsjJwszMCjlZmJlZIScLMzMr5GRhZmaFnCzMzKyQk4WZmRVysjAzs0JOFmZmVsjJwszMCjlZmJlZIScLMzMr5GRhZmaFnCzMzKyQk4WZmRVysjAzs0I9JllIGi/pIUnNkk7t6njMzPqSHpEsJPUDLgUOA0YDn5A0umujMjPrO3pEsgDGAc0R8WhEvAZMA47q4pjMzPoMRURXx1BI0seA8RHx2bR8PLB3RJySqzMJmJQW3wU81PBAaxsMPNvVQXSi3tYf6H196m39gd7Xp+7Wn50ioqnaik0bHUkHqUrZelkuIiYDkxsTTvtJmh8RY7s6js7S2/oDva9Pva0/0Pv61JP601OGoZYCw3PLw4BlXRSLmVmf01OSxTxglKSRkjYHjgVmdHFMZmZ9Ro8YhoqINZJOAWYB/YApEbG4i8Nqr247RNZBva0/0Pv61Nv6A72vTz2mPz3iALeZmXWtnjIMZWZmXcjJwszMCjlZmJlZISeLBpF0tqSv1Vl3gqTFktZJ6pbnYLezP9+T9KCk+yRdJ2lg2fF1RDv7dF7qzwJJN0t6W9nxtVd7+pPb5muSQtLgsuLaGO18j86W9FR6jxZIOrzs+Nqrve+RpP9Mc+QtlnRhmbFVcrLoAGXKfO0WAR8BbiuxjTc0oD+zgd0iYnfg78BpJbYFNKRP34uI3SNiDHADcGaJbTWiP0gaDnwQeKLMdnLtld4n4OKIGJNuM8tsqOz+SPoA2TRHu0fErsD3y2qrGieLOkkaIekBST8B7gaukDQ/ZfhzcvWWSDpH0t2SFkrapcpzfU7STZL6V2srIh6IiFKnK2lwf26OiDVpcQ7Zjyp7ep9ezC1uRcWMAj2tP8nFwNfL6Esujkb3qVQN7s/ngQsiYjVARKwoo09tcbJon3cBV0XEHsBX08/0dwfeL2n3XL1nI2JP4DJgvV1MZb8X+TBwdES82qC429IV/fkP4KZOib66hvVJ0vmSngSOo7w9i4b0R9KRwFMRcW8ZnajQyL+7U5QNF06RNKhzu/GGRvXnncD7JM2V9BdJe3V6T2pwsmifxyNiTnr875LuBu4BdiWbOr3V79L9XcCIXPnxZNOsf7T120EXa2h/JJ0BrAGu3si4a2lYnyLijIgYTtafU2rV3Qil90fSvwBnUPJQWk6j3qPLgJ2BMcBy4KKND72qRvVnU2AQsA/w38B0SdXmzSuFk0X7/ANA0kiybwYHpXH4G4Etc/Va3/C1rP8r+UVkfySlDMN0QMP6I2ki8CHguCj3l6Bd8R5dA3y0g/EWaUR/dgZGAvdKWpLq3i3prZ0QfzUNeY8i4pmIWBsR64CfkV3qoAyN+ptbCvwuMncC68hmrW0IJ4uO2YbsD2SVpB3IvhXU4x7gRGCGutfZM6X2R9J44BvAkRHxysYGW6ey+zQqt3gk8GBHA61Taf2JiIURsX1EjIiIEWQfSntGxNOdEHctZb9HQ3KLx5B9KJep7M+F3wMHAkh6J7A5DZzevEfMDdXdRMS9ku4BFgOPAn9tx7Z3KDtV7kZJH4yIDd5sSccAPwKaUr0FEXFoJ4VfLaZS+wP8GNgCmJ32mudExEmdEHqtuMru0wWS3kX27e5xoKf3p+Ea0KcLJY0hO2C/hOwDuTQN6M8UYIqkRcBrwMSS99LX47mhzMyskIehzMyskIehupCkS4H9Kop/EBE/74p4NlZv6w/0vj71tv5A7+tTd+2Ph6HMzKyQh6HMzKyQk4WZmRVysrBeTdkMqhfllr8m6ewuDKkmSb9K01N8paK8KU3zcI+k90maqTR7r6SXuyZa60t8gNt6u9XARyR9p7v8vqAt6RfT+0bETlVWHwQ8GBET0/LtjYvMzHsW1vutASYDX6lcIenDuW/rt6Rf3bZeY2CqsutULJH0EUkXptlC/yBps1TvvWlCt7skzWr9xbCkL0q6P+0hTKvS7paSfp6e7x5lU08D3Axsr+zaC+/L1R8DXAgcntb1T3ENrnjeA1I80yX9XdIFko6TdGdqa+dUb4KkRZLuldSQafCtF4gI33zrtTfgZbJpGJYA25LN3XN2WjeIN88I/CxwUXp8NnAHsBnwHuAV4LC07jrg6LTub0BTKv84MCU9XgZskR4PrBLTV4Gfp8e7kF0/Ykuy+YEWtdGPTwM/zi0vAQa39jHdHwC8AAwh+8X8U8A5ad2XgEvS44XA0Lbi8823ajcPQ1mvFxEvSroK+CKQn/55GHBt2iPYHHgst+6miHhd0kKgH/CHVL6Q7EP9XcBuvNtOePkAAAFoSURBVDmFST+ymU0B7gOulvR7svl8Ku1PNp0LEfGgpMfJpp9+sUrd9poXEcsBJD1CtrfSGnfrHsxfgSslTefNmVDNavIwlPUVlwAnkF2oqNWPyL6tv5ts3qANZgiNbMbS1yOi9QdJ68iO9QlYHG9ehe3dEXFIqnMEcCnwXuAuSZVfysqcVjo/xfW63HJr3EQ2L9c3geHAAklvKTEe6yWcLKxPiIiVwHSyhNFqW7KhGoCJG2xU20NAk6R/A5C0maRdlV1Wc3hE/InsqnMDgQEV295GdsGk1tlDd0zP1xCSdo6IuRFxJtmspcMb1bb1XE4W1pdcxPrz/58N/FrS7bRzqueIeA34GPBdSfcCC4B9yYajfpmGr+4huwb0CxWb/wTol+pcC3w6GnsxrO+lA96LyBJXI66OZz2cp/swM7NC3rMwM7NCThZmZlbIycLMzAo5WZiZWSEnCzMzK+RkYWZmhZwszMys0P8HaHnmSrn3bIc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4"/>
          <a:srcRect/>
          <a:stretch>
            <a:fillRect/>
          </a:stretch>
        </p:blipFill>
        <p:spPr bwMode="auto">
          <a:xfrm>
            <a:off x="533400" y="1905000"/>
            <a:ext cx="6705600" cy="4191000"/>
          </a:xfrm>
          <a:prstGeom prst="rect">
            <a:avLst/>
          </a:prstGeom>
          <a:noFill/>
          <a:ln w="9525">
            <a:solidFill>
              <a:schemeClr val="tx1"/>
            </a:solidFill>
            <a:miter lim="800000"/>
            <a:headEnd/>
            <a:tailEnd/>
          </a:ln>
          <a:effectLst/>
        </p:spPr>
      </p:pic>
      <p:pic>
        <p:nvPicPr>
          <p:cNvPr id="3" name="16">
            <a:hlinkClick r:id="" action="ppaction://media"/>
            <a:extLst>
              <a:ext uri="{FF2B5EF4-FFF2-40B4-BE49-F238E27FC236}">
                <a16:creationId xmlns:a16="http://schemas.microsoft.com/office/drawing/2014/main" xmlns="" id="{21660CCC-71BB-4DB9-AA75-605B8304F89B}"/>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4267200" y="3124200"/>
            <a:ext cx="609600" cy="609600"/>
          </a:xfrm>
          <a:prstGeom prst="rect">
            <a:avLst/>
          </a:prstGeom>
        </p:spPr>
      </p:pic>
    </p:spTree>
  </p:cSld>
  <p:clrMapOvr>
    <a:masterClrMapping/>
  </p:clrMapOvr>
  <p:transition advTm="5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a:bodyPr>
          <a:lstStyle/>
          <a:p>
            <a:r>
              <a:rPr lang="en-US" sz="3200" dirty="0">
                <a:latin typeface="Times New Roman" pitchFamily="18" charset="0"/>
                <a:cs typeface="Times New Roman" pitchFamily="18" charset="0"/>
              </a:rPr>
              <a:t>Data Exploration</a:t>
            </a:r>
          </a:p>
        </p:txBody>
      </p:sp>
      <p:sp>
        <p:nvSpPr>
          <p:cNvPr id="2050" name="AutoShape 2" descr="data:image/png;base64,iVBORw0KGgoAAAANSUhEUgAAAYsAAAEXCAYAAABcRGizAAAABHNCSVQICAgIfAhkiAAAAAlwSFlzAAALEgAACxIB0t1+/AAAADh0RVh0U29mdHdhcmUAbWF0cGxvdGxpYiB2ZXJzaW9uMy4xLjEsIGh0dHA6Ly9tYXRwbG90bGliLm9yZy8QZhcZAAAgAElEQVR4nO3de7xUdb3/8ddbvHFEBWNrBChklAfN0BA9ar9MTVHLS8XJHmbUsdDS0+XUKS8dr1lmebSL2YOUxNKQLiZHMUS7qPUAQUUBL7lVVARlK4qahgKf3x/ru3UxzJ41e7PX7Nv7+XjMY2Z913fN9/Od2Xs+s75rzXcpIjAzM6tlk64OwMzMuj8nCzMzK+RkYWZmhZwszMyskJOFmZkVcrIwM7NCTha20SRtKSkkDSuxjXMk/bis5+8ISd+T9JykJR3Ydo6kT6bHJ0m6pdMD7AUk7SbpPkkvS5ok6UpJX0/rxktq7uoY+woni14q/XO13tZJejW3fFzBtl36T1it/Yg4KyJO6aqYKkkaBXweGBURI0pu6/OS/p7eu6cl/Z+k/mndNEnf7MS2RkpaK2lgruy8Nsp+31nt1nAacGNEDIiIyRHx6Yi4sAHtWgUni14q/XMNiIgBwBPAh3NlV3dVXJI2kdQb/u52Ap6OiJVlNiLpUOCbwEfTe7krcF0nPv+m+eWIeAx4Cnhfrvj/AX+vUnbbxrZXh52Axe1txzpfb/intQ6Q1F/SpZKWS1qahlQ2k/QWsg+jt+f2RN4iaT9JcyWtkrRM0sX1/uOnIZdzJc0FXgHeJulESQ9KeklSs6T/SHXbav8CSZenOrtIWiPpMyn2Fkn/nWtvgKRrJL0gaZGk0/J7KpL+J/X7RUkPSHofVUjaLj1Pi6THJH1dmQ8B/5eL8adVtm2SdFPadqWk6yUNqff9ydkLuD0iFgJExHMRMSUiXpX0ReCjwP+kOH6d2j4zxftS6v8RubhOkvTH9N4/D5xapc3byZIBkjYHRgM/qSgbR0oWko6RdG96PR+XdHquvdb36nOSngRmStoq7RGtTO/RXEmDqryGfwP+Dbg89W/HWntSaa/rvyQtTvUvkzRE0uwU2x8kbZPq1hWD5USEb738BiwBDq4ou5DsQ2EwsAMwDzgjrRsPNFfUH0f2wdUP2BloBk5K67YEAhjWRvtzgEeBdwGbAZsCRwIjAQEHA68Cu9Zo/wLg8vR4l9TepantvYDXgLen9ZcAs4Ftyb6Z3t/6fMB7Uiw7pLbfDoxsI+7pwK+BAcA7gMeA49qKsWLbHYCjgP4pjuuBaRWvySfT45OAW9p4noPJEuyZZB+cm1esnwZ8s6Ls48AQsi+DxwMvAYNzba0BPpfey/5V2jwRmJse7w/cDLy7ouxFoF9aPohsj2cTYE9gJTC+4r26HPiX9Hp8CfhNerxpev+2qvG388lq/a18D4CnefNvekfgeeDOFHt/4A7gG6lu3TH4lt28Z9F3HQecFRHPRsQzwLfIPliqiog7I2JeRKyNiEfI/vnf3472Lo+IhyLi9YhYExEzIuKxyNwC/IXsQ6g9zoqIf0bEPOBBYPdU/u/AtyJiVUQ8TvatuNUasg+I0WQfdo9GNvSyHklbkH1r/0ZEvBwRzWRJqM3XKC8inomI6yPi1YhYBXyH9r1erc9zC3AssDcwC3hW0ndrDeVFxLURsTwi1kXEL8iGld6bq/JoRPwsvZevVnmKvwB7StqKbOjpdmARMCJX9teIWJvauzUiFqf27iZLspV9PTMiXkntvQ40ATunv4V5EfGP9r42bbgk/U0/AfwtxbkwtXs9sEeqV2YMvZKTRR8kScBbgcdzxY8DQ2tsMzoNqzwj6UWyb7qD29HskxXPd6SkO1uHAYAD2/l8ayPi2dzyK8CA1LcdKtp743FELCYbejkfWCHpakk7VHn+t5L9fzyRK6v5GuVJ2lrSFElPpNfrZtrXvzekxHoEMBCYQHZgvc2kJekEZWcQvZBe23dUtP1kG5u2tvcg2d7BvmRDT7dHRJDtfbaWvXG8QtkQ5V/SkNsq4NMV7a2LiGW55SvIEtJv0jDityX1q/0q1O2Z3ONXqywPaEAMvZKTRR+U/vGfJhuiabUj2TdQyIYNKv0MuJvsm9g2wLlkwzh1N9v6IH07/TVwHrB9RAwE/ph7vg5PhZz6tgLIn8Y7vKLO1IjYl2wIakuyvapKTwPryF6XVvnXqMipKYa90ut1CO17vTaQvrnPIvug3q21OF9H0juBHwGTgO3Sa9tc0XY9r+/twAHAWGBuRdm+rH9wezpwLTA8IrYFrqzVXkSsjogzI2IXssQzgWzvqWG6Qww9jZNF3/Ur4CxlB4+3B84AfpnWPQNsL2lArv7WwKqIeFnSrmRj3h3Vn+zYxQpgnaQjyT6EWlVrvz2mA2dI2lbSjmTfxIE39pDen4aZXk23tZVPEBGryQ60fzsdDN2ZbJz7l5V127A12d7OC5IGk53R1G6SPiZpgqSB6eD6vsB+ZGP5kL1Wb89tMoAsybUAm0g6iWzPor1uAz4LPJwbqrojlW1GtpfRupc6AHguIv6Z4ptQ0KeD0/uwCdmxjzVUeQ/K1B1i6GmcLPquM8kO/C4GFgB/JTvoDXAvMAN4PA1lbAd8BfispJfJDixf29GG0/DR18jOKHoOOBqYmatSrf32+CbZwc3HgZvIksfqtK4/cBHwLLCc7IPuzDae58R0/zjZns/lQL2nHX+fbCjmObIP2Zm1q7fpeeALwCNkH2pTgHMi4rdp/WRgr/Q6TUvHDH4KzCfr38j0uL3+AmyfYm81D9iG7ED3a/DGntxJwPclvQR8nWyvsZahZMcPXiI7FjKT7D1qpO4QQ4+i7L02670kfYXs7JxDuzoWs57KexbW60gaLmkfZT8A3JVs+KjTfshm1he199eUZj3BFmTDNTuRDeP8kmwIycw6yMNQZmZWyMNQZmZWqFcOQw0ePDhGjBjR1WGYmfUod91117MR0VRtXa9MFiNGjGD+/I6cLWhm1ndJerytdR6GMjOzQk4WZmZWyMnCzMwKOVmYmVkhJwszMyvkZGFmZoWcLMzMrJCThZmZFXKyMDOzQr3yF9zW+4049cauDqEuSy44oqtDMOsU3rMwM7NCThZmZlbIycLMzAqVliwkbSnpTkn3Slos6ZxUfqWkxyQtSLcxqVySfiipWdJ9kvbMPddESQ+n28SyYjYzs+rKPMC9GjgwIl6WtBlwh6Sb0rr/jojfVNQ/DBiVbnsDlwF7S9oOOAsYCwRwl6QZEfF8ibGbmVlOaXsWkXk5LW6WbrWu4XoUcFXabg4wUNIQ4FBgdkSsTAliNjC+rLjNzGxDpR6zkNRP0gJgBdkH/ty06vw01HSxpC1S2VDgydzmS1NZW+WVbU2SNF/S/JaWlk7vi5lZX1ZqsoiItRExBhgGjJO0G3AasAuwF7Ad8I1UXdWeokZ5ZVuTI2JsRIxtaqp6VUAzM+ughpwNFREvAH8GxkfE8jTUtBr4OTAuVVsKDM9tNgxYVqPczMwapMyzoZokDUyP+wMHAw+m4xBIEnA0sChtMgP4VDorah9gVUQsB2YBh0gaJGkQcEgqMzOzBinzbKghwFRJ/ciS0vSIuEHSHyU1kQ0vLQBOSvVnAocDzcArwGcAImKlpPOAeaneuRGxssS4zcysQmnJIiLuA/aoUn5gG/UDOLmNdVOAKZ0aYB/ieZTMbGP5F9xmZlbIycLMzAo5WZiZWSEnCzMzK+RkYWZmhZwszMyskJOFmZkVcrIwM7NCThZmZlbIycLMzAo5WZiZWSEnCzMzK+RkYWZmhZwszMyskJOFmZkVcrIwM7NCZV4pr8fyxYLMzNbnPQszMyvkZGFmZoVKSxaStpR0p6R7JS2WdE4qHylprqSHJV0rafNUvkVabk7rR+Se67RU/pCkQ8uK2czMqitzz2I1cGBEvAcYA4yXtA/wXeDiiBgFPA+ckOqfADwfEe8ALk71kDQaOBbYFRgP/ERSvxLjNjOzCqUli8i8nBY3S7cADgR+k8qnAkenx0elZdL6gyQplU+LiNUR8RjQDIwrK24zM9tQqccsJPWTtABYAcwGHgFeiIg1qcpSYGh6PBR4EiCtXwW8JV9eZRszM2uAUpNFRKyNiDHAMLK9gX+tVi3dq411bZWvR9IkSfMlzW9paeloyGZmVkVDzoaKiBeAPwP7AAMltf6+YxiwLD1eCgwHSOu3BVbmy6tsk29jckSMjYixTU1NZXTDzKzPKvNsqCZJA9Pj/sDBwAPAn4CPpWoTgevT4xlpmbT+jxERqfzYdLbUSGAUcGdZcZuZ2YbK/AX3EGBqOnNpE2B6RNwg6X5gmqRvAfcAV6T6VwC/kNRMtkdxLEBELJY0HbgfWAOcHBFrS4zbzMwqlJYsIuI+YI8q5Y9S5WymiPgnMKGN5zofOL+zYzQzs/r4F9xmZlbIycLMzAo5WZiZWSEnCzMzK+RkYWZmhZwszMyskJOFmZkVcrIwM7NCThZmZlbIycLMzAqVOTeUmdVpxKk3dnUIdVlywRFdHYJ1Ee9ZmJlZIScLMzMr5GRhZmaFnCzMzKyQk4WZmRVysjAzs0JOFmZmVsjJwszMCjlZmJlZodJ+wS1pOHAV8FZgHTA5In4g6Wzgc0BLqnp6RMxM25wGnACsBb4YEbNS+XjgB0A/4PKIuKCsuM3Mqunrv7Ivc7qPNcBXI+JuSVsDd0mandZdHBHfz1eWNBo4FtgVeBtwi6R3ptWXAh8ElgLzJM2IiPtLjN3MzHJKSxYRsRxYnh6/JOkBYGiNTY4CpkXEauAxSc3AuLSuOSIeBZA0LdV1sjAza5CGHLOQNALYA5ibik6RdJ+kKZIGpbKhwJO5zZamsrbKK9uYJGm+pPktLS2Vq83MbCOUniwkDQB+C3w5Il4ELgN2BsaQ7Xlc1Fq1yuZRo3z9gojJETE2IsY2NTV1SuxmZpYpdYpySZuRJYqrI+J3ABHxTG79z4Ab0uJSYHhu82HAsvS4rXIzM2uA0vYsJAm4AnggIv43Vz4kV+0YYFF6PAM4VtIWkkYCo4A7gXnAKEkjJW1OdhB8Rllxm5nZhgr3LNLxhmUR8Zqk/YHdgV+mIaVa9gOOBxZKWpDKTgc+IWkM2VDSEuBEgIhYLGk62YHrNcDJEbE2xXAKMIvs1NkpEbG4PZ00M7ONU88w1O+BvSTtTPa7iRuBa4AP1dooIu6g+vGGmTW2OR84v0r5zFrbmZlZueoZhloXEa8DHwEuiYj/pPYpsGZm1svUkyzWSJpANqTUejB6s/JCMjOz7qaeZHEC8AHgwoh4NB18/lW5YZmZWXdSeMwiIhYCX8gtP0aV4wpmZtZ71XM21D1s+CO4VcB84DsRsbKMwMzMrPuo52yo2WRnNV2Tlo8lm0X2JeBK4MhSIjMzs26jnmSxb0Tsn1u+R9IdEbG/pIVlBWZmZt1HPQe4t5b03tYFSXsC26TFNaVEZWZm3Uo9exYnAr9I8zwJeA04QdJWwIVlBmdmZt1DPWdDzQFGS3oLoIh4Nrfap9CamfUB9ZwNtTlwNDAC2DSbHxAi4tulRmZmZt1GPcNQ1wH/BO4iuza2mZn1MfUki50iYrfSIzEzs26rnrOh5kgaXXokZmbWbdWzZ7E32W8rmoHVZGdERUTsWWpkZmbWbdSTLI4uPQozM+vW2kwWkraKiH8ALQ2Mx8zMuqFaexa/AQ4DFpNNJKiK+x1Lj87MeqwRp97Y1SHUZckFR3R1CD1Cm8kiIg5L98MbF46ZmXVHhWdDSbq5nrIqdYZL+pOkByQtlvSlVL6dpNmSHk73g1K5JP1QUrOk+9IcVK3PNTHVf1jSxPZ10czMNlabyULS5pK2AXaQtLWkbdJtGPUNQa0BvhoR/wrsA5ycTsE9Fbg1IkYBt6ZlyIa8RqXbJOCyFMd2wFlkZ2WNA85qTTBmZtYYtfYsTiY7XrFLum+9zQJ+WvTEEbE8Iu5Oj18CHgCGAkcBU1O1qbx5ttVRwFWRmQMMlDQEOBSYHRErI+J5sutrjG9XL83MbKPUOmZxMXCxpC9HxCUb04ikEcAewFxgh4hYntpYLmn7VG0o8GRus6WprK1yMzNrkHpmnb1E0i7AaGDLXPk1bW/1JkkDgN8CX46IF1snIqxWtVrzNcor25lENnzFjjv6RC0zs85UzwHubwKTyYaeDgMuAT5Wz5Ona2D8Frg6In6Xip9Jw0uk+xWpfCmQP/NqGLCsRvl6ImJyRIyNiLFNTU31hGdmZnWqZ26ojwMfAJZHxPHAe6hvanMBVwAPRMT/5lbNAFrPaJoIXJ8r/1Q6K2ofYFUarpoFHCJpUDqwfUgqMzOzBqlnuo9XI2KtpDWStgaeBt5ex3b7AccDCyUtSGWnAxcA0yWdADwBTEjrZgKHA83AK8BnACJipaTzgHmp3rkRsbKO9s3MrJPUkyzukTQQmALMB14E7i7aKCLuoPrxBoCDqtQPsjOwqj3XlNS+mZl1gZrJIg0lnR0RLwCXSpoFbNN6SqyZmfUNNY9ZpG/7N+SWm50ozMz6nnoOcN+Zn3rDzMz6nnqOWewPfE7SI8A/8MWPzMz6HF/8yMzMCtXzC+5HGhGImZl1X/UcszAzsz7OycLMzAo5WZiZWaE2j1lIep4qs7vy5tlQ25UWlZmZdSu1DnAPblgUZmbWrdW6+NHa/HK6vOmWuaINpgk3M7PeqZ7rWRwh6e9k15WYm+7/WHZgZmbWfdRzgPt8sunGH4qI4WTXxP5zmUGZmVn3Uk+yWBMRLcAmkhQRswFP9WFm1ofUM93HKklbAXcAV0laAawrNywzM+tO6tmzOBr4J/BlsuGnp4APlRiTmZl1M/Uki9MiYm1EvB4RV6Traf9X2YGZmVn3UU+yGF+l7IjODsTMzLqvWr/gPhE4CXinpPzV8bYmuxa3mZn1EbX2LKYDE4CZ6b71tl9EfKLoiSVNkbRC0qJc2dmSnpK0IN0Oz607TVKzpIckHZorH5/KmiWd2oE+mpnZRmozWUTE8+ma2xOA/sAH062pzue+kupDWBdHxJh0mwkgaTRwLLBr2uYnkvpJ6gdcChwGjAY+keqamVkD1fML7pPJ9jJ2TLfpkr5QtF1E3AasrDOOo4BpEbE6Ih4DmoFx6dYcEY9GxGvAtFTXzMwaqJ4D3CcC4yLi9Ig4Hdib7FhGR50i6b40TDUolQ0FnszVWZrK2irfgKRJkuZLmt/S0rIR4ZmZWaV6koWA13PLr6eyjrgM2BkYAywHLsq1USlqlG9YGDE5IsZGxNimpnpHyszMrB61zobaNCLWAL8A5kj6bVp1DDC1I41FxDO55/8ZcENaXAoMz1Udxpuz2rZVbmZmDVJrz+JOgIi4EJgEvAK8CpwUEd/vSGOShuQWjwFaz5SaARwraQtJI4FRqf15wChJIyVtTnYQfEZH2jYzs46rNTfUG0NAETGP7IO7bpJ+BRwADJa0FDgLOEDSGLKhpCVkx0OIiMWSpgP3A2uAk1uvpyHpFGAW0A+YEhGL2xOHmZltvFrJoklSm9N6pGk/2tTGbzGuqFH/fLLp0CvLZ5L91sPMzLpIrWTRDxhAxw9mm5lZL1ErWSyPiHMbFomZmXVbtQ5we4/CzMyA2snioIZFYWZm3VqtuaHqnarDzMx6uXp+wW1mZn2ck4WZmRVysjAzs0JOFmZmVsjJwszMCjlZmJlZIScLMzMr5GRhZmaFnCzMzKyQk4WZmRVysjAzs0JOFmZmVsjJwszMCjlZmJlZIScLMzMrVFqykDRF0gpJi3Jl20maLenhdD8olUvSDyU1S7pP0p65bSam+g9LmlhWvGZm1rYy9yyuBMZXlJ0K3BoRo4Bb0zLAYcCodJsEXAZZcgHOAvYGxgFntSYYMzNrnNKSRUTcBlRebe8oYGp6PBU4Old+VWTmAAMlDQEOBWZHxMqIeB6YzYYJyMzMStboYxY7RMRygHS/fSofCjyZq7c0lbVVvgFJkyTNlzS/paWl0wM3M+vLussBblUpixrlGxZGTI6IsRExtqmpqVODMzPr6xqdLJ5Jw0uk+xWpfCkwPFdvGLCsRrmZmTVQo5PFDKD1jKaJwPW58k+ls6L2AValYapZwCGSBqUD24ekMjMza6BNy3piSb8CDgAGS1pKdlbTBcB0SScATwATUvWZwOFAM/AK8BmAiFgp6TxgXqp3bkRUHjQ3M7OSlZYsIuITbaw6qErdAE5u43mmAFM6MTQzM2un7nKA28zMujEnCzMzK+RkYWZmhZwszMyskJOFmZkVcrIwM7NCThZmZlbIycLMzAo5WZiZWSEnCzMzK+RkYWZmhZwszMyskJOFmZkVcrIwM7NCThZmZlbIycLMzAo5WZiZWSEnCzMzK+RkYWZmhbokWUhaImmhpAWS5qey7STNlvRwuh+UyiXph5KaJd0nac+uiNnMrC/ryj2LD0TEmIgYm5ZPBW6NiFHArWkZ4DBgVLpNAi5reKRmZn1cdxqGOgqYmh5PBY7OlV8VmTnAQElDuiJAM7O+qquSRQA3S7pL0qRUtkNELAdI99un8qHAk7ltl6ay9UiaJGm+pPktLS0lhm5m1vds2kXt7hcRyyRtD8yW9GCNuqpSFhsUREwGJgOMHTt2g/VmZtZxXbJnERHL0v0K4DpgHPBM6/BSul+Rqi8Fhuc2HwYsa1y0ZmbW8GQhaStJW7c+Bg4BFgEzgImp2kTg+vR4BvCpdFbUPsCq1uEqMzNrjK4YhtoBuE5Sa/vXRMQfJM0Dpks6AXgCmJDqzwQOB5qBV4DPND5kM7O+reHJIiIeBd5Tpfw54KAq5QGc3IDQzMysDd3p1FkzM+umnCzMzKyQk4WZmRVysjAzs0JOFmZmVsjJwszMCjlZmJlZIScLMzMr5GRhZmaFnCzMzKyQk4WZmRVysjAzs0JOFmZmVsjJwszMCjlZmJlZIScLMzMr5GRhZmaFnCzMzKyQk4WZmRVysjAzs0I9JllIGi/pIUnNkk7t6njMzPqSHpEsJPUDLgUOA0YDn5A0umujMjPrO3pEsgDGAc0R8WhEvAZMA47q4pjMzPoMRURXx1BI0seA8RHx2bR8PLB3RJySqzMJmJQW3wU81PBAaxsMPNvVQXSi3tYf6H196m39gd7Xp+7Wn50ioqnaik0bHUkHqUrZelkuIiYDkxsTTvtJmh8RY7s6js7S2/oDva9Pva0/0Pv61JP601OGoZYCw3PLw4BlXRSLmVmf01OSxTxglKSRkjYHjgVmdHFMZmZ9Ro8YhoqINZJOAWYB/YApEbG4i8Nqr247RNZBva0/0Pv61Nv6A72vTz2mPz3iALeZmXWtnjIMZWZmXcjJwszMCjlZmJlZISeLBpF0tqSv1Vl3gqTFktZJ6pbnYLezP9+T9KCk+yRdJ2lg2fF1RDv7dF7qzwJJN0t6W9nxtVd7+pPb5muSQtLgsuLaGO18j86W9FR6jxZIOrzs+Nqrve+RpP9Mc+QtlnRhmbFVcrLoAGXKfO0WAR8BbiuxjTc0oD+zgd0iYnfg78BpJbYFNKRP34uI3SNiDHADcGaJbTWiP0gaDnwQeKLMdnLtld4n4OKIGJNuM8tsqOz+SPoA2TRHu0fErsD3y2qrGieLOkkaIekBST8B7gaukDQ/ZfhzcvWWSDpH0t2SFkrapcpzfU7STZL6V2srIh6IiFKnK2lwf26OiDVpcQ7Zjyp7ep9ezC1uRcWMAj2tP8nFwNfL6Esujkb3qVQN7s/ngQsiYjVARKwoo09tcbJon3cBV0XEHsBX08/0dwfeL2n3XL1nI2JP4DJgvV1MZb8X+TBwdES82qC429IV/fkP4KZOib66hvVJ0vmSngSOo7w9i4b0R9KRwFMRcW8ZnajQyL+7U5QNF06RNKhzu/GGRvXnncD7JM2V9BdJe3V6T2pwsmifxyNiTnr875LuBu4BdiWbOr3V79L9XcCIXPnxZNOsf7T120EXa2h/JJ0BrAGu3si4a2lYnyLijIgYTtafU2rV3Qil90fSvwBnUPJQWk6j3qPLgJ2BMcBy4KKND72qRvVnU2AQsA/w38B0SdXmzSuFk0X7/ANA0kiybwYHpXH4G4Etc/Va3/C1rP8r+UVkfySlDMN0QMP6I2ki8CHguCj3l6Bd8R5dA3y0g/EWaUR/dgZGAvdKWpLq3i3prZ0QfzUNeY8i4pmIWBsR64CfkV3qoAyN+ptbCvwuMncC68hmrW0IJ4uO2YbsD2SVpB3IvhXU4x7gRGCGutfZM6X2R9J44BvAkRHxysYGW6ey+zQqt3gk8GBHA61Taf2JiIURsX1EjIiIEWQfSntGxNOdEHctZb9HQ3KLx5B9KJep7M+F3wMHAkh6J7A5DZzevEfMDdXdRMS9ku4BFgOPAn9tx7Z3KDtV7kZJH4yIDd5sSccAPwKaUr0FEXFoJ4VfLaZS+wP8GNgCmJ32mudExEmdEHqtuMru0wWS3kX27e5xoKf3p+Ea0KcLJY0hO2C/hOwDuTQN6M8UYIqkRcBrwMSS99LX47mhzMyskIehzMyskIehupCkS4H9Kop/EBE/74p4NlZv6w/0vj71tv5A7+tTd+2Ph6HMzKyQh6HMzKyQk4WZmRVysrBeTdkMqhfllr8m6ewuDKkmSb9K01N8paK8KU3zcI+k90maqTR7r6SXuyZa60t8gNt6u9XARyR9p7v8vqAt6RfT+0bETlVWHwQ8GBET0/LtjYvMzHsW1vutASYDX6lcIenDuW/rt6Rf3bZeY2CqsutULJH0EUkXptlC/yBps1TvvWlCt7skzWr9xbCkL0q6P+0hTKvS7paSfp6e7x5lU08D3Axsr+zaC+/L1R8DXAgcntb1T3ENrnjeA1I80yX9XdIFko6TdGdqa+dUb4KkRZLuldSQafCtF4gI33zrtTfgZbJpGJYA25LN3XN2WjeIN88I/CxwUXp8NnAHsBnwHuAV4LC07jrg6LTub0BTKv84MCU9XgZskR4PrBLTV4Gfp8e7kF0/Ykuy+YEWtdGPTwM/zi0vAQa39jHdHwC8AAwh+8X8U8A5ad2XgEvS44XA0Lbi8823ajcPQ1mvFxEvSroK+CKQn/55GHBt2iPYHHgst+6miHhd0kKgH/CHVL6Q7EP9XcBuvNtOePkAAAFoSURBVDmFST+ymU0B7gOulvR7svl8Ku1PNp0LEfGgpMfJpp9+sUrd9poXEcsBJD1CtrfSGnfrHsxfgSslTefNmVDNavIwlPUVlwAnkF2oqNWPyL6tv5ts3qANZgiNbMbS1yOi9QdJ68iO9QlYHG9ehe3dEXFIqnMEcCnwXuAuSZVfysqcVjo/xfW63HJr3EQ2L9c3geHAAklvKTEe6yWcLKxPiIiVwHSyhNFqW7KhGoCJG2xU20NAk6R/A5C0maRdlV1Wc3hE/InsqnMDgQEV295GdsGk1tlDd0zP1xCSdo6IuRFxJtmspcMb1bb1XE4W1pdcxPrz/58N/FrS7bRzqueIeA34GPBdSfcCC4B9yYajfpmGr+4huwb0CxWb/wTol+pcC3w6GnsxrO+lA96LyBJXI66OZz2cp/swM7NC3rMwM7NCThZmZlbIycLMzAo5WZiZWSEnCzMzK+RkYWZmhZwszMys0P8HaHnmSrn3bIc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YsAAAEXCAYAAABcRGizAAAABHNCSVQICAgIfAhkiAAAAAlwSFlzAAALEgAACxIB0t1+/AAAADh0RVh0U29mdHdhcmUAbWF0cGxvdGxpYiB2ZXJzaW9uMy4xLjEsIGh0dHA6Ly9tYXRwbG90bGliLm9yZy8QZhcZAAAgAElEQVR4nO3de7xUdb3/8ddbvHFEBWNrBChklAfN0BA9ar9MTVHLS8XJHmbUsdDS0+XUKS8dr1lmebSL2YOUxNKQLiZHMUS7qPUAQUUBL7lVVARlK4qahgKf3x/ru3UxzJ41e7PX7Nv7+XjMY2Z913fN9/Od2Xs+s75rzXcpIjAzM6tlk64OwMzMuj8nCzMzK+RkYWZmhZwszMyskJOFmZkVcrIwM7NCTha20SRtKSkkDSuxjXMk/bis5+8ISd+T9JykJR3Ydo6kT6bHJ0m6pdMD7AUk7SbpPkkvS5ok6UpJX0/rxktq7uoY+woni14q/XO13tZJejW3fFzBtl36T1it/Yg4KyJO6aqYKkkaBXweGBURI0pu6/OS/p7eu6cl/Z+k/mndNEnf7MS2RkpaK2lgruy8Nsp+31nt1nAacGNEDIiIyRHx6Yi4sAHtWgUni14q/XMNiIgBwBPAh3NlV3dVXJI2kdQb/u52Ap6OiJVlNiLpUOCbwEfTe7krcF0nPv+m+eWIeAx4Cnhfrvj/AX+vUnbbxrZXh52Axe1txzpfb/intQ6Q1F/SpZKWS1qahlQ2k/QWsg+jt+f2RN4iaT9JcyWtkrRM0sX1/uOnIZdzJc0FXgHeJulESQ9KeklSs6T/SHXbav8CSZenOrtIWiPpMyn2Fkn/nWtvgKRrJL0gaZGk0/J7KpL+J/X7RUkPSHofVUjaLj1Pi6THJH1dmQ8B/5eL8adVtm2SdFPadqWk6yUNqff9ydkLuD0iFgJExHMRMSUiXpX0ReCjwP+kOH6d2j4zxftS6v8RubhOkvTH9N4/D5xapc3byZIBkjYHRgM/qSgbR0oWko6RdG96PR+XdHquvdb36nOSngRmStoq7RGtTO/RXEmDqryGfwP+Dbg89W/HWntSaa/rvyQtTvUvkzRE0uwU2x8kbZPq1hWD5USEb738BiwBDq4ou5DsQ2EwsAMwDzgjrRsPNFfUH0f2wdUP2BloBk5K67YEAhjWRvtzgEeBdwGbAZsCRwIjAQEHA68Cu9Zo/wLg8vR4l9TepantvYDXgLen9ZcAs4Ftyb6Z3t/6fMB7Uiw7pLbfDoxsI+7pwK+BAcA7gMeA49qKsWLbHYCjgP4pjuuBaRWvySfT45OAW9p4noPJEuyZZB+cm1esnwZ8s6Ls48AQsi+DxwMvAYNzba0BPpfey/5V2jwRmJse7w/cDLy7ouxFoF9aPohsj2cTYE9gJTC+4r26HPiX9Hp8CfhNerxpev+2qvG388lq/a18D4CnefNvekfgeeDOFHt/4A7gG6lu3TH4lt28Z9F3HQecFRHPRsQzwLfIPliqiog7I2JeRKyNiEfI/vnf3472Lo+IhyLi9YhYExEzIuKxyNwC/IXsQ6g9zoqIf0bEPOBBYPdU/u/AtyJiVUQ8TvatuNUasg+I0WQfdo9GNvSyHklbkH1r/0ZEvBwRzWRJqM3XKC8inomI6yPi1YhYBXyH9r1erc9zC3AssDcwC3hW0ndrDeVFxLURsTwi1kXEL8iGld6bq/JoRPwsvZevVnmKvwB7StqKbOjpdmARMCJX9teIWJvauzUiFqf27iZLspV9PTMiXkntvQ40ATunv4V5EfGP9r42bbgk/U0/AfwtxbkwtXs9sEeqV2YMvZKTRR8kScBbgcdzxY8DQ2tsMzoNqzwj6UWyb7qD29HskxXPd6SkO1uHAYAD2/l8ayPi2dzyK8CA1LcdKtp743FELCYbejkfWCHpakk7VHn+t5L9fzyRK6v5GuVJ2lrSFElPpNfrZtrXvzekxHoEMBCYQHZgvc2kJekEZWcQvZBe23dUtP1kG5u2tvcg2d7BvmRDT7dHRJDtfbaWvXG8QtkQ5V/SkNsq4NMV7a2LiGW55SvIEtJv0jDityX1q/0q1O2Z3ONXqywPaEAMvZKTRR+U/vGfJhuiabUj2TdQyIYNKv0MuJvsm9g2wLlkwzh1N9v6IH07/TVwHrB9RAwE/ph7vg5PhZz6tgLIn8Y7vKLO1IjYl2wIakuyvapKTwPryF6XVvnXqMipKYa90ut1CO17vTaQvrnPIvug3q21OF9H0juBHwGTgO3Sa9tc0XY9r+/twAHAWGBuRdm+rH9wezpwLTA8IrYFrqzVXkSsjogzI2IXssQzgWzvqWG6Qww9jZNF3/Ur4CxlB4+3B84AfpnWPQNsL2lArv7WwKqIeFnSrmRj3h3Vn+zYxQpgnaQjyT6EWlVrvz2mA2dI2lbSjmTfxIE39pDen4aZXk23tZVPEBGryQ60fzsdDN2ZbJz7l5V127A12d7OC5IGk53R1G6SPiZpgqSB6eD6vsB+ZGP5kL1Wb89tMoAsybUAm0g6iWzPor1uAz4LPJwbqrojlW1GtpfRupc6AHguIv6Z4ptQ0KeD0/uwCdmxjzVUeQ/K1B1i6GmcLPquM8kO/C4GFgB/JTvoDXAvMAN4PA1lbAd8BfispJfJDixf29GG0/DR18jOKHoOOBqYmatSrf32+CbZwc3HgZvIksfqtK4/cBHwLLCc7IPuzDae58R0/zjZns/lQL2nHX+fbCjmObIP2Zm1q7fpeeALwCNkH2pTgHMi4rdp/WRgr/Q6TUvHDH4KzCfr38j0uL3+AmyfYm81D9iG7ED3a/DGntxJwPclvQR8nWyvsZahZMcPXiI7FjKT7D1qpO4QQ4+i7L02670kfYXs7JxDuzoWs57KexbW60gaLmkfZT8A3JVs+KjTfshm1he199eUZj3BFmTDNTuRDeP8kmwIycw6yMNQZmZWyMNQZmZWqFcOQw0ePDhGjBjR1WGYmfUod91117MR0VRtXa9MFiNGjGD+/I6cLWhm1ndJerytdR6GMjOzQk4WZmZWyMnCzMwKOVmYmVkhJwszMyvkZGFmZoWcLMzMrJCThZmZFXKyMDOzQr3yF9zW+4049cauDqEuSy44oqtDMOsU3rMwM7NCThZmZlbIycLMzAqVliwkbSnpTkn3Slos6ZxUfqWkxyQtSLcxqVySfiipWdJ9kvbMPddESQ+n28SyYjYzs+rKPMC9GjgwIl6WtBlwh6Sb0rr/jojfVNQ/DBiVbnsDlwF7S9oOOAsYCwRwl6QZEfF8ibGbmVlOaXsWkXk5LW6WbrWu4XoUcFXabg4wUNIQ4FBgdkSsTAliNjC+rLjNzGxDpR6zkNRP0gJgBdkH/ty06vw01HSxpC1S2VDgydzmS1NZW+WVbU2SNF/S/JaWlk7vi5lZX1ZqsoiItRExBhgGjJO0G3AasAuwF7Ad8I1UXdWeokZ5ZVuTI2JsRIxtaqp6VUAzM+ughpwNFREvAH8GxkfE8jTUtBr4OTAuVVsKDM9tNgxYVqPczMwapMyzoZokDUyP+wMHAw+m4xBIEnA0sChtMgP4VDorah9gVUQsB2YBh0gaJGkQcEgqMzOzBinzbKghwFRJ/ciS0vSIuEHSHyU1kQ0vLQBOSvVnAocDzcArwGcAImKlpPOAeaneuRGxssS4zcysQmnJIiLuA/aoUn5gG/UDOLmNdVOAKZ0aYB/ieZTMbGP5F9xmZlbIycLMzAo5WZiZWSEnCzMzK+RkYWZmhZwszMyskJOFmZkVcrIwM7NCThZmZlbIycLMzAo5WZiZWSEnCzMzK+RkYWZmhZwszMyskJOFmZkVcrIwM7NCZV4pr8fyxYLMzNbnPQszMyvkZGFmZoVKSxaStpR0p6R7JS2WdE4qHylprqSHJV0rafNUvkVabk7rR+Se67RU/pCkQ8uK2czMqitzz2I1cGBEvAcYA4yXtA/wXeDiiBgFPA+ckOqfADwfEe8ALk71kDQaOBbYFRgP/ERSvxLjNjOzCqUli8i8nBY3S7cADgR+k8qnAkenx0elZdL6gyQplU+LiNUR8RjQDIwrK24zM9tQqccsJPWTtABYAcwGHgFeiIg1qcpSYGh6PBR4EiCtXwW8JV9eZRszM2uAUpNFRKyNiDHAMLK9gX+tVi3dq411bZWvR9IkSfMlzW9paeloyGZmVkVDzoaKiBeAPwP7AAMltf6+YxiwLD1eCgwHSOu3BVbmy6tsk29jckSMjYixTU1NZXTDzKzPKvNsqCZJA9Pj/sDBwAPAn4CPpWoTgevT4xlpmbT+jxERqfzYdLbUSGAUcGdZcZuZ2YbK/AX3EGBqOnNpE2B6RNwg6X5gmqRvAfcAV6T6VwC/kNRMtkdxLEBELJY0HbgfWAOcHBFrS4zbzMwqlJYsIuI+YI8q5Y9S5WymiPgnMKGN5zofOL+zYzQzs/r4F9xmZlbIycLMzAo5WZiZWSEnCzMzK+RkYWZmhZwszMyskJOFmZkVcrIwM7NCThZmZlbIycLMzAqVOTeUmdVpxKk3dnUIdVlywRFdHYJ1Ee9ZmJlZIScLMzMr5GRhZmaFnCzMzKyQk4WZmRVysjAzs0JOFmZmVsjJwszMCjlZmJlZodJ+wS1pOHAV8FZgHTA5In4g6Wzgc0BLqnp6RMxM25wGnACsBb4YEbNS+XjgB0A/4PKIuKCsuM3Mqunrv7Ivc7qPNcBXI+JuSVsDd0mandZdHBHfz1eWNBo4FtgVeBtwi6R3ptWXAh8ElgLzJM2IiPtLjN3MzHJKSxYRsRxYnh6/JOkBYGiNTY4CpkXEauAxSc3AuLSuOSIeBZA0LdV1sjAza5CGHLOQNALYA5ibik6RdJ+kKZIGpbKhwJO5zZamsrbKK9uYJGm+pPktLS2Vq83MbCOUniwkDQB+C3w5Il4ELgN2BsaQ7Xlc1Fq1yuZRo3z9gojJETE2IsY2NTV1SuxmZpYpdYpySZuRJYqrI+J3ABHxTG79z4Ab0uJSYHhu82HAsvS4rXIzM2uA0vYsJAm4AnggIv43Vz4kV+0YYFF6PAM4VtIWkkYCo4A7gXnAKEkjJW1OdhB8Rllxm5nZhgr3LNLxhmUR8Zqk/YHdgV+mIaVa9gOOBxZKWpDKTgc+IWkM2VDSEuBEgIhYLGk62YHrNcDJEbE2xXAKMIvs1NkpEbG4PZ00M7ONU88w1O+BvSTtTPa7iRuBa4AP1dooIu6g+vGGmTW2OR84v0r5zFrbmZlZueoZhloXEa8DHwEuiYj/pPYpsGZm1svUkyzWSJpANqTUejB6s/JCMjOz7qaeZHEC8AHgwoh4NB18/lW5YZmZWXdSeMwiIhYCX8gtP0aV4wpmZtZ71XM21D1s+CO4VcB84DsRsbKMwMzMrPuo52yo2WRnNV2Tlo8lm0X2JeBK4MhSIjMzs26jnmSxb0Tsn1u+R9IdEbG/pIVlBWZmZt1HPQe4t5b03tYFSXsC26TFNaVEZWZm3Uo9exYnAr9I8zwJeA04QdJWwIVlBmdmZt1DPWdDzQFGS3oLoIh4Nrfap9CamfUB9ZwNtTlwNDAC2DSbHxAi4tulRmZmZt1GPcNQ1wH/BO4iuza2mZn1MfUki50iYrfSIzEzs26rnrOh5kgaXXokZmbWbdWzZ7E32W8rmoHVZGdERUTsWWpkZmbWbdSTLI4uPQozM+vW2kwWkraKiH8ALQ2Mx8zMuqFaexa/AQ4DFpNNJKiK+x1Lj87MeqwRp97Y1SHUZckFR3R1CD1Cm8kiIg5L98MbF46ZmXVHhWdDSbq5nrIqdYZL+pOkByQtlvSlVL6dpNmSHk73g1K5JP1QUrOk+9IcVK3PNTHVf1jSxPZ10czMNlabyULS5pK2AXaQtLWkbdJtGPUNQa0BvhoR/wrsA5ycTsE9Fbg1IkYBt6ZlyIa8RqXbJOCyFMd2wFlkZ2WNA85qTTBmZtYYtfYsTiY7XrFLum+9zQJ+WvTEEbE8Iu5Oj18CHgCGAkcBU1O1qbx5ttVRwFWRmQMMlDQEOBSYHRErI+J5sutrjG9XL83MbKPUOmZxMXCxpC9HxCUb04ikEcAewFxgh4hYntpYLmn7VG0o8GRus6WprK1yMzNrkHpmnb1E0i7AaGDLXPk1bW/1JkkDgN8CX46IF1snIqxWtVrzNcor25lENnzFjjv6RC0zs85UzwHubwKTyYaeDgMuAT5Wz5Ona2D8Frg6In6Xip9Jw0uk+xWpfCmQP/NqGLCsRvl6ImJyRIyNiLFNTU31hGdmZnWqZ26ojwMfAJZHxPHAe6hvanMBVwAPRMT/5lbNAFrPaJoIXJ8r/1Q6K2ofYFUarpoFHCJpUDqwfUgqMzOzBqlnuo9XI2KtpDWStgaeBt5ex3b7AccDCyUtSGWnAxcA0yWdADwBTEjrZgKHA83AK8BnACJipaTzgHmp3rkRsbKO9s3MrJPUkyzukTQQmALMB14E7i7aKCLuoPrxBoCDqtQPsjOwqj3XlNS+mZl1gZrJIg0lnR0RLwCXSpoFbNN6SqyZmfUNNY9ZpG/7N+SWm50ozMz6nnoOcN+Zn3rDzMz6nnqOWewPfE7SI8A/8MWPzMz6HF/8yMzMCtXzC+5HGhGImZl1X/UcszAzsz7OycLMzAo5WZiZWaE2j1lIep4qs7vy5tlQ25UWlZmZdSu1DnAPblgUZmbWrdW6+NHa/HK6vOmWuaINpgk3M7PeqZ7rWRwh6e9k15WYm+7/WHZgZmbWfdRzgPt8sunGH4qI4WTXxP5zmUGZmVn3Uk+yWBMRLcAmkhQRswFP9WFm1ofUM93HKklbAXcAV0laAawrNywzM+tO6tmzOBr4J/BlsuGnp4APlRiTmZl1M/Uki9MiYm1EvB4RV6Traf9X2YGZmVn3UU+yGF+l7IjODsTMzLqvWr/gPhE4CXinpPzV8bYmuxa3mZn1EbX2LKYDE4CZ6b71tl9EfKLoiSVNkbRC0qJc2dmSnpK0IN0Oz607TVKzpIckHZorH5/KmiWd2oE+mpnZRmozWUTE8+ma2xOA/sAH062pzue+kupDWBdHxJh0mwkgaTRwLLBr2uYnkvpJ6gdcChwGjAY+keqamVkD1fML7pPJ9jJ2TLfpkr5QtF1E3AasrDOOo4BpEbE6Ih4DmoFx6dYcEY9GxGvAtFTXzMwaqJ4D3CcC4yLi9Ig4Hdib7FhGR50i6b40TDUolQ0FnszVWZrK2irfgKRJkuZLmt/S0rIR4ZmZWaV6koWA13PLr6eyjrgM2BkYAywHLsq1USlqlG9YGDE5IsZGxNimpnpHyszMrB61zobaNCLWAL8A5kj6bVp1DDC1I41FxDO55/8ZcENaXAoMz1Udxpuz2rZVbmZmDVJrz+JOgIi4EJgEvAK8CpwUEd/vSGOShuQWjwFaz5SaARwraQtJI4FRqf15wChJIyVtTnYQfEZH2jYzs46rNTfUG0NAETGP7IO7bpJ+BRwADJa0FDgLOEDSGLKhpCVkx0OIiMWSpgP3A2uAk1uvpyHpFGAW0A+YEhGL2xOHmZltvFrJoklSm9N6pGk/2tTGbzGuqFH/fLLp0CvLZ5L91sPMzLpIrWTRDxhAxw9mm5lZL1ErWSyPiHMbFomZmXVbtQ5we4/CzMyA2snioIZFYWZm3VqtuaHqnarDzMx6uXp+wW1mZn2ck4WZmRVysjAzs0JOFmZmVsjJwszMCjlZmJlZIScLMzMr5GRhZmaFnCzMzKyQk4WZmRVysjAzs0JOFmZmVsjJwszMCjlZmJlZIScLMzMrVFqykDRF0gpJi3Jl20maLenhdD8olUvSDyU1S7pP0p65bSam+g9LmlhWvGZm1rYy9yyuBMZXlJ0K3BoRo4Bb0zLAYcCodJsEXAZZcgHOAvYGxgFntSYYMzNrnNKSRUTcBlRebe8oYGp6PBU4Old+VWTmAAMlDQEOBWZHxMqIeB6YzYYJyMzMStboYxY7RMRygHS/fSofCjyZq7c0lbVVvgFJkyTNlzS/paWl0wM3M+vLussBblUpixrlGxZGTI6IsRExtqmpqVODMzPr6xqdLJ5Jw0uk+xWpfCkwPFdvGLCsRrmZmTVQo5PFDKD1jKaJwPW58k+ls6L2AValYapZwCGSBqUD24ekMjMza6BNy3piSb8CDgAGS1pKdlbTBcB0SScATwATUvWZwOFAM/AK8BmAiFgp6TxgXqp3bkRUHjQ3M7OSlZYsIuITbaw6qErdAE5u43mmAFM6MTQzM2un7nKA28zMujEnCzMzK+RkYWZmhZwszMyskJOFmZkVcrIwM7NCThZmZlbIycLMzAo5WZiZWSEnCzMzK+RkYWZmhZwszMyskJOFmZkVcrIwM7NCThZmZlbIycLMzAo5WZiZWSEnCzMzK+RkYWZmhbokWUhaImmhpAWS5qey7STNlvRwuh+UyiXph5KaJd0nac+uiNnMrC/ryj2LD0TEmIgYm5ZPBW6NiFHArWkZ4DBgVLpNAi5reKRmZn1cdxqGOgqYmh5PBY7OlV8VmTnAQElDuiJAM7O+qquSRQA3S7pL0qRUtkNELAdI99un8qHAk7ltl6ay9UiaJGm+pPktLS0lhm5m1vds2kXt7hcRyyRtD8yW9GCNuqpSFhsUREwGJgOMHTt2g/VmZtZxXbJnERHL0v0K4DpgHPBM6/BSul+Rqi8Fhuc2HwYsa1y0ZmbW8GQhaStJW7c+Bg4BFgEzgImp2kTg+vR4BvCpdFbUPsCq1uEqMzNrjK4YhtoBuE5Sa/vXRMQfJM0Dpks6AXgCmJDqzwQOB5qBV4DPND5kM7O+reHJIiIeBd5Tpfw54KAq5QGc3IDQzMysDd3p1FkzM+umnCzMzKyQk4WZmRVysjAzs0JOFmZmVsjJwszMCjlZmJlZIScLMzMr5GRhZmaFnCzMzKyQk4WZmRVysjAzs0JOFmZmVsjJwszMCjlZmJlZIScLMzMr5GRhZmaFnCzMzKyQk4WZmRVysjAzs0I9JllIGi/pIUnNkk7t6njMzPqSHpEsJPUDLgUOA0YDn5A0umujMjPrO3pEsgDGAc0R8WhEvAZMA47q4pjMzPoMRURXx1BI0seA8RHx2bR8PLB3RJySqzMJmJQW3wU81PBAaxsMPNvVQXSi3tYf6H196m39gd7Xp+7Wn50ioqnaik0bHUkHqUrZelkuIiYDkxsTTvtJmh8RY7s6js7S2/oDva9Pva0/0Pv61JP601OGoZYCw3PLw4BlXRSLmVmf01OSxTxglKSRkjYHjgVmdHFMZmZ9Ro8YhoqINZJOAWYB/YApEbG4i8Nqr247RNZBva0/0Pv61Nv6A72vTz2mPz3iALeZmXWtnjIMZWZmXcjJwszMCjlZmJlZISeLBpF0tqSv1Vl3gqTFktZJ6pbnYLezP9+T9KCk+yRdJ2lg2fF1RDv7dF7qzwJJN0t6W9nxtVd7+pPb5muSQtLgsuLaGO18j86W9FR6jxZIOrzs+Nqrve+RpP9Mc+QtlnRhmbFVcrLoAGXKfO0WAR8BbiuxjTc0oD+zgd0iYnfg78BpJbYFNKRP34uI3SNiDHADcGaJbTWiP0gaDnwQeKLMdnLtld4n4OKIGJNuM8tsqOz+SPoA2TRHu0fErsD3y2qrGieLOkkaIekBST8B7gaukDQ/ZfhzcvWWSDpH0t2SFkrapcpzfU7STZL6V2srIh6IiFKnK2lwf26OiDVpcQ7Zjyp7ep9ezC1uRcWMAj2tP8nFwNfL6Esujkb3qVQN7s/ngQsiYjVARKwoo09tcbJon3cBV0XEHsBX08/0dwfeL2n3XL1nI2JP4DJgvV1MZb8X+TBwdES82qC429IV/fkP4KZOib66hvVJ0vmSngSOo7w9i4b0R9KRwFMRcW8ZnajQyL+7U5QNF06RNKhzu/GGRvXnncD7JM2V9BdJe3V6T2pwsmifxyNiTnr875LuBu4BdiWbOr3V79L9XcCIXPnxZNOsf7T120EXa2h/JJ0BrAGu3si4a2lYnyLijIgYTtafU2rV3Qil90fSvwBnUPJQWk6j3qPLgJ2BMcBy4KKND72qRvVnU2AQsA/w38B0SdXmzSuFk0X7/ANA0kiybwYHpXH4G4Etc/Va3/C1rP8r+UVkfySlDMN0QMP6I2ki8CHguCj3l6Bd8R5dA3y0g/EWaUR/dgZGAvdKWpLq3i3prZ0QfzUNeY8i4pmIWBsR64CfkV3qoAyN+ptbCvwuMncC68hmrW0IJ4uO2YbsD2SVpB3IvhXU4x7gRGCGutfZM6X2R9J44BvAkRHxysYGW6ey+zQqt3gk8GBHA61Taf2JiIURsX1EjIiIEWQfSntGxNOdEHctZb9HQ3KLx5B9KJep7M+F3wMHAkh6J7A5DZzevEfMDdXdRMS9ku4BFgOPAn9tx7Z3KDtV7kZJH4yIDd5sSccAPwKaUr0FEXFoJ4VfLaZS+wP8GNgCmJ32mudExEmdEHqtuMru0wWS3kX27e5xoKf3p+Ea0KcLJY0hO2C/hOwDuTQN6M8UYIqkRcBrwMSS99LX47mhzMyskIehzMyskIehupCkS4H9Kop/EBE/74p4NlZv6w/0vj71tv5A7+tTd+2Ph6HMzKyQh6HMzKyQk4WZmRVysrBeTdkMqhfllr8m6ewuDKkmSb9K01N8paK8KU3zcI+k90maqTR7r6SXuyZa60t8gNt6u9XARyR9p7v8vqAt6RfT+0bETlVWHwQ8GBET0/LtjYvMzHsW1vutASYDX6lcIenDuW/rt6Rf3bZeY2CqsutULJH0EUkXptlC/yBps1TvvWlCt7skzWr9xbCkL0q6P+0hTKvS7paSfp6e7x5lU08D3Axsr+zaC+/L1R8DXAgcntb1T3ENrnjeA1I80yX9XdIFko6TdGdqa+dUb4KkRZLuldSQafCtF4gI33zrtTfgZbJpGJYA25LN3XN2WjeIN88I/CxwUXp8NnAHsBnwHuAV4LC07jrg6LTub0BTKv84MCU9XgZskR4PrBLTV4Gfp8e7kF0/Ykuy+YEWtdGPTwM/zi0vAQa39jHdHwC8AAwh+8X8U8A5ad2XgEvS44XA0Lbi8823ajcPQ1mvFxEvSroK+CKQn/55GHBt2iPYHHgst+6miHhd0kKgH/CHVL6Q7EP9XcBuvNtOePkAAAFoSURBVDmFST+ymU0B7gOulvR7svl8Ku1PNp0LEfGgpMfJpp9+sUrd9poXEcsBJD1CtrfSGnfrHsxfgSslTefNmVDNavIwlPUVlwAnkF2oqNWPyL6tv5ts3qANZgiNbMbS1yOi9QdJ68iO9QlYHG9ehe3dEXFIqnMEcCnwXuAuSZVfysqcVjo/xfW63HJr3EQ2L9c3geHAAklvKTEe6yWcLKxPiIiVwHSyhNFqW7KhGoCJG2xU20NAk6R/A5C0maRdlV1Wc3hE/InsqnMDgQEV295GdsGk1tlDd0zP1xCSdo6IuRFxJtmspcMb1bb1XE4W1pdcxPrz/58N/FrS7bRzqueIeA34GPBdSfcCC4B9yYajfpmGr+4huwb0CxWb/wTol+pcC3w6GnsxrO+lA96LyBJXI66OZz2cp/swM7NC3rMwM7NCThZmZlbIycLMzAo5WZiZWSEnCzMzK+RkYWZmhZwszMys0P8HaHnmSrn3bIc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download (1).png"/>
          <p:cNvPicPr>
            <a:picLocks noChangeAspect="1"/>
          </p:cNvPicPr>
          <p:nvPr/>
        </p:nvPicPr>
        <p:blipFill>
          <a:blip r:embed="rId4"/>
          <a:stretch>
            <a:fillRect/>
          </a:stretch>
        </p:blipFill>
        <p:spPr>
          <a:xfrm>
            <a:off x="228600" y="1905000"/>
            <a:ext cx="8686800" cy="3886200"/>
          </a:xfrm>
          <a:prstGeom prst="rect">
            <a:avLst/>
          </a:prstGeom>
          <a:ln>
            <a:solidFill>
              <a:schemeClr val="tx1"/>
            </a:solidFill>
          </a:ln>
        </p:spPr>
      </p:pic>
      <p:pic>
        <p:nvPicPr>
          <p:cNvPr id="3" name="17">
            <a:hlinkClick r:id="" action="ppaction://media"/>
            <a:extLst>
              <a:ext uri="{FF2B5EF4-FFF2-40B4-BE49-F238E27FC236}">
                <a16:creationId xmlns:a16="http://schemas.microsoft.com/office/drawing/2014/main" xmlns="" id="{F5A75F2C-DE25-45E4-89D5-CB925D5900D3}"/>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4267200" y="3124200"/>
            <a:ext cx="609600" cy="609600"/>
          </a:xfrm>
          <a:prstGeom prst="rect">
            <a:avLst/>
          </a:prstGeom>
        </p:spPr>
      </p:pic>
    </p:spTree>
  </p:cSld>
  <p:clrMapOvr>
    <a:masterClrMapping/>
  </p:clrMapOvr>
  <p:transition advTm="6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1066800"/>
          </a:xfrm>
        </p:spPr>
        <p:txBody>
          <a:bodyPr>
            <a:normAutofit/>
          </a:bodyPr>
          <a:lstStyle/>
          <a:p>
            <a:r>
              <a:rPr lang="en-US" sz="3200" dirty="0">
                <a:latin typeface="Times New Roman" pitchFamily="18" charset="0"/>
                <a:cs typeface="Times New Roman" pitchFamily="18" charset="0"/>
              </a:rPr>
              <a:t>Data Exploration</a:t>
            </a:r>
          </a:p>
        </p:txBody>
      </p:sp>
      <p:sp>
        <p:nvSpPr>
          <p:cNvPr id="2050" name="AutoShape 2" descr="data:image/png;base64,iVBORw0KGgoAAAANSUhEUgAAAYsAAAEXCAYAAABcRGizAAAABHNCSVQICAgIfAhkiAAAAAlwSFlzAAALEgAACxIB0t1+/AAAADh0RVh0U29mdHdhcmUAbWF0cGxvdGxpYiB2ZXJzaW9uMy4xLjEsIGh0dHA6Ly9tYXRwbG90bGliLm9yZy8QZhcZAAAgAElEQVR4nO3de7xUdb3/8ddbvHFEBWNrBChklAfN0BA9ar9MTVHLS8XJHmbUsdDS0+XUKS8dr1lmebSL2YOUxNKQLiZHMUS7qPUAQUUBL7lVVARlK4qahgKf3x/ru3UxzJ41e7PX7Nv7+XjMY2Z913fN9/Od2Xs+s75rzXcpIjAzM6tlk64OwMzMuj8nCzMzK+RkYWZmhZwszMyskJOFmZkVcrIwM7NCTha20SRtKSkkDSuxjXMk/bis5+8ISd+T9JykJR3Ydo6kT6bHJ0m6pdMD7AUk7SbpPkkvS5ok6UpJX0/rxktq7uoY+woni14q/XO13tZJejW3fFzBtl36T1it/Yg4KyJO6aqYKkkaBXweGBURI0pu6/OS/p7eu6cl/Z+k/mndNEnf7MS2RkpaK2lgruy8Nsp+31nt1nAacGNEDIiIyRHx6Yi4sAHtWgUni14q/XMNiIgBwBPAh3NlV3dVXJI2kdQb/u52Ap6OiJVlNiLpUOCbwEfTe7krcF0nPv+m+eWIeAx4Cnhfrvj/AX+vUnbbxrZXh52Axe1txzpfb/intQ6Q1F/SpZKWS1qahlQ2k/QWsg+jt+f2RN4iaT9JcyWtkrRM0sX1/uOnIZdzJc0FXgHeJulESQ9KeklSs6T/SHXbav8CSZenOrtIWiPpMyn2Fkn/nWtvgKRrJL0gaZGk0/J7KpL+J/X7RUkPSHofVUjaLj1Pi6THJH1dmQ8B/5eL8adVtm2SdFPadqWk6yUNqff9ydkLuD0iFgJExHMRMSUiXpX0ReCjwP+kOH6d2j4zxftS6v8RubhOkvTH9N4/D5xapc3byZIBkjYHRgM/qSgbR0oWko6RdG96PR+XdHquvdb36nOSngRmStoq7RGtTO/RXEmDqryGfwP+Dbg89W/HWntSaa/rvyQtTvUvkzRE0uwU2x8kbZPq1hWD5USEb738BiwBDq4ou5DsQ2EwsAMwDzgjrRsPNFfUH0f2wdUP2BloBk5K67YEAhjWRvtzgEeBdwGbAZsCRwIjAQEHA68Cu9Zo/wLg8vR4l9TepantvYDXgLen9ZcAs4Ftyb6Z3t/6fMB7Uiw7pLbfDoxsI+7pwK+BAcA7gMeA49qKsWLbHYCjgP4pjuuBaRWvySfT45OAW9p4noPJEuyZZB+cm1esnwZ8s6Ls48AQsi+DxwMvAYNzba0BPpfey/5V2jwRmJse7w/cDLy7ouxFoF9aPohsj2cTYE9gJTC+4r26HPiX9Hp8CfhNerxpev+2qvG388lq/a18D4CnefNvekfgeeDOFHt/4A7gG6lu3TH4lt28Z9F3HQecFRHPRsQzwLfIPliqiog7I2JeRKyNiEfI/vnf3472Lo+IhyLi9YhYExEzIuKxyNwC/IXsQ6g9zoqIf0bEPOBBYPdU/u/AtyJiVUQ8TvatuNUasg+I0WQfdo9GNvSyHklbkH1r/0ZEvBwRzWRJqM3XKC8inomI6yPi1YhYBXyH9r1erc9zC3AssDcwC3hW0ndrDeVFxLURsTwi1kXEL8iGld6bq/JoRPwsvZevVnmKvwB7StqKbOjpdmARMCJX9teIWJvauzUiFqf27iZLspV9PTMiXkntvQ40ATunv4V5EfGP9r42bbgk/U0/AfwtxbkwtXs9sEeqV2YMvZKTRR8kScBbgcdzxY8DQ2tsMzoNqzwj6UWyb7qD29HskxXPd6SkO1uHAYAD2/l8ayPi2dzyK8CA1LcdKtp743FELCYbejkfWCHpakk7VHn+t5L9fzyRK6v5GuVJ2lrSFElPpNfrZtrXvzekxHoEMBCYQHZgvc2kJekEZWcQvZBe23dUtP1kG5u2tvcg2d7BvmRDT7dHRJDtfbaWvXG8QtkQ5V/SkNsq4NMV7a2LiGW55SvIEtJv0jDityX1q/0q1O2Z3ONXqywPaEAMvZKTRR+U/vGfJhuiabUj2TdQyIYNKv0MuJvsm9g2wLlkwzh1N9v6IH07/TVwHrB9RAwE/ph7vg5PhZz6tgLIn8Y7vKLO1IjYl2wIakuyvapKTwPryF6XVvnXqMipKYa90ut1CO17vTaQvrnPIvug3q21OF9H0juBHwGTgO3Sa9tc0XY9r+/twAHAWGBuRdm+rH9wezpwLTA8IrYFrqzVXkSsjogzI2IXssQzgWzvqWG6Qww9jZNF3/Ur4CxlB4+3B84AfpnWPQNsL2lArv7WwKqIeFnSrmRj3h3Vn+zYxQpgnaQjyT6EWlVrvz2mA2dI2lbSjmTfxIE39pDen4aZXk23tZVPEBGryQ60fzsdDN2ZbJz7l5V127A12d7OC5IGk53R1G6SPiZpgqSB6eD6vsB+ZGP5kL1Wb89tMoAsybUAm0g6iWzPor1uAz4LPJwbqrojlW1GtpfRupc6AHguIv6Z4ptQ0KeD0/uwCdmxjzVUeQ/K1B1i6GmcLPquM8kO/C4GFgB/JTvoDXAvMAN4PA1lbAd8BfispJfJDixf29GG0/DR18jOKHoOOBqYmatSrf32+CbZwc3HgZvIksfqtK4/cBHwLLCc7IPuzDae58R0/zjZns/lQL2nHX+fbCjmObIP2Zm1q7fpeeALwCNkH2pTgHMi4rdp/WRgr/Q6TUvHDH4KzCfr38j0uL3+AmyfYm81D9iG7ED3a/DGntxJwPclvQR8nWyvsZahZMcPXiI7FjKT7D1qpO4QQ4+i7L02670kfYXs7JxDuzoWs57KexbW60gaLmkfZT8A3JVs+KjTfshm1he199eUZj3BFmTDNTuRDeP8kmwIycw6yMNQZmZWyMNQZmZWqFcOQw0ePDhGjBjR1WGYmfUod91117MR0VRtXa9MFiNGjGD+/I6cLWhm1ndJerytdR6GMjOzQk4WZmZWyMnCzMwKOVmYmVkhJwszMyvkZGFmZoWcLMzMrJCThZmZFXKyMDOzQr3yF9zW+4049cauDqEuSy44oqtDMOsU3rMwM7NCThZmZlbIycLMzAqVliwkbSnpTkn3Slos6ZxUfqWkxyQtSLcxqVySfiipWdJ9kvbMPddESQ+n28SyYjYzs+rKPMC9GjgwIl6WtBlwh6Sb0rr/jojfVNQ/DBiVbnsDlwF7S9oOOAsYCwRwl6QZEfF8ibGbmVlOaXsWkXk5LW6WbrWu4XoUcFXabg4wUNIQ4FBgdkSsTAliNjC+rLjNzGxDpR6zkNRP0gJgBdkH/ty06vw01HSxpC1S2VDgydzmS1NZW+WVbU2SNF/S/JaWlk7vi5lZX1ZqsoiItRExBhgGjJO0G3AasAuwF7Ad8I1UXdWeokZ5ZVuTI2JsRIxtaqp6VUAzM+ughpwNFREvAH8GxkfE8jTUtBr4OTAuVVsKDM9tNgxYVqPczMwapMyzoZokDUyP+wMHAw+m4xBIEnA0sChtMgP4VDorah9gVUQsB2YBh0gaJGkQcEgqMzOzBinzbKghwFRJ/ciS0vSIuEHSHyU1kQ0vLQBOSvVnAocDzcArwGcAImKlpPOAeaneuRGxssS4zcysQmnJIiLuA/aoUn5gG/UDOLmNdVOAKZ0aYB/ieZTMbGP5F9xmZlbIycLMzAo5WZiZWSEnCzMzK+RkYWZmhZwszMyskJOFmZkVcrIwM7NCThZmZlbIycLMzAo5WZiZWSEnCzMzK+RkYWZmhZwszMyskJOFmZkVcrIwM7NCZV4pr8fyxYLMzNbnPQszMyvkZGFmZoVKSxaStpR0p6R7JS2WdE4qHylprqSHJV0rafNUvkVabk7rR+Se67RU/pCkQ8uK2czMqitzz2I1cGBEvAcYA4yXtA/wXeDiiBgFPA+ckOqfADwfEe8ALk71kDQaOBbYFRgP/ERSvxLjNjOzCqUli8i8nBY3S7cADgR+k8qnAkenx0elZdL6gyQplU+LiNUR8RjQDIwrK24zM9tQqccsJPWTtABYAcwGHgFeiIg1qcpSYGh6PBR4EiCtXwW8JV9eZRszM2uAUpNFRKyNiDHAMLK9gX+tVi3dq411bZWvR9IkSfMlzW9paeloyGZmVkVDzoaKiBeAPwP7AAMltf6+YxiwLD1eCgwHSOu3BVbmy6tsk29jckSMjYixTU1NZXTDzKzPKvNsqCZJA9Pj/sDBwAPAn4CPpWoTgevT4xlpmbT+jxERqfzYdLbUSGAUcGdZcZuZ2YbK/AX3EGBqOnNpE2B6RNwg6X5gmqRvAfcAV6T6VwC/kNRMtkdxLEBELJY0HbgfWAOcHBFrS4zbzMwqlJYsIuI+YI8q5Y9S5WymiPgnMKGN5zofOL+zYzQzs/r4F9xmZlbIycLMzAo5WZiZWSEnCzMzK+RkYWZmhZwszMyskJOFmZkVcrIwM7NCThZmZlbIycLMzAqVOTeUmdVpxKk3dnUIdVlywRFdHYJ1Ee9ZmJlZIScLMzMr5GRhZmaFnCzMzKyQk4WZmRVysjAzs0JOFmZmVsjJwszMCjlZmJlZodJ+wS1pOHAV8FZgHTA5In4g6Wzgc0BLqnp6RMxM25wGnACsBb4YEbNS+XjgB0A/4PKIuKCsuM3Mqunrv7Ivc7qPNcBXI+JuSVsDd0mandZdHBHfz1eWNBo4FtgVeBtwi6R3ptWXAh8ElgLzJM2IiPtLjN3MzHJKSxYRsRxYnh6/JOkBYGiNTY4CpkXEauAxSc3AuLSuOSIeBZA0LdV1sjAza5CGHLOQNALYA5ibik6RdJ+kKZIGpbKhwJO5zZamsrbKK9uYJGm+pPktLS2Vq83MbCOUniwkDQB+C3w5Il4ELgN2BsaQ7Xlc1Fq1yuZRo3z9gojJETE2IsY2NTV1SuxmZpYpdYpySZuRJYqrI+J3ABHxTG79z4Ab0uJSYHhu82HAsvS4rXIzM2uA0vYsJAm4AnggIv43Vz4kV+0YYFF6PAM4VtIWkkYCo4A7gXnAKEkjJW1OdhB8Rllxm5nZhgr3LNLxhmUR8Zqk/YHdgV+mIaVa9gOOBxZKWpDKTgc+IWkM2VDSEuBEgIhYLGk62YHrNcDJEbE2xXAKMIvs1NkpEbG4PZ00M7ONU88w1O+BvSTtTPa7iRuBa4AP1dooIu6g+vGGmTW2OR84v0r5zFrbmZlZueoZhloXEa8DHwEuiYj/pPYpsGZm1svUkyzWSJpANqTUejB6s/JCMjOz7qaeZHEC8AHgwoh4NB18/lW5YZmZWXdSeMwiIhYCX8gtP0aV4wpmZtZ71XM21D1s+CO4VcB84DsRsbKMwMzMrPuo52yo2WRnNV2Tlo8lm0X2JeBK4MhSIjMzs26jnmSxb0Tsn1u+R9IdEbG/pIVlBWZmZt1HPQe4t5b03tYFSXsC26TFNaVEZWZm3Uo9exYnAr9I8zwJeA04QdJWwIVlBmdmZt1DPWdDzQFGS3oLoIh4Nrfap9CamfUB9ZwNtTlwNDAC2DSbHxAi4tulRmZmZt1GPcNQ1wH/BO4iuza2mZn1MfUki50iYrfSIzEzs26rnrOh5kgaXXokZmbWbdWzZ7E32W8rmoHVZGdERUTsWWpkZmbWbdSTLI4uPQozM+vW2kwWkraKiH8ALQ2Mx8zMuqFaexa/AQ4DFpNNJKiK+x1Lj87MeqwRp97Y1SHUZckFR3R1CD1Cm8kiIg5L98MbF46ZmXVHhWdDSbq5nrIqdYZL+pOkByQtlvSlVL6dpNmSHk73g1K5JP1QUrOk+9IcVK3PNTHVf1jSxPZ10czMNlabyULS5pK2AXaQtLWkbdJtGPUNQa0BvhoR/wrsA5ycTsE9Fbg1IkYBt6ZlyIa8RqXbJOCyFMd2wFlkZ2WNA85qTTBmZtYYtfYsTiY7XrFLum+9zQJ+WvTEEbE8Iu5Oj18CHgCGAkcBU1O1qbx5ttVRwFWRmQMMlDQEOBSYHRErI+J5sutrjG9XL83MbKPUOmZxMXCxpC9HxCUb04ikEcAewFxgh4hYntpYLmn7VG0o8GRus6WprK1yMzNrkHpmnb1E0i7AaGDLXPk1bW/1JkkDgN8CX46IF1snIqxWtVrzNcor25lENnzFjjv6RC0zs85UzwHubwKTyYaeDgMuAT5Wz5Ona2D8Frg6In6Xip9Jw0uk+xWpfCmQP/NqGLCsRvl6ImJyRIyNiLFNTU31hGdmZnWqZ26ojwMfAJZHxPHAe6hvanMBVwAPRMT/5lbNAFrPaJoIXJ8r/1Q6K2ofYFUarpoFHCJpUDqwfUgqMzOzBqlnuo9XI2KtpDWStgaeBt5ex3b7AccDCyUtSGWnAxcA0yWdADwBTEjrZgKHA83AK8BnACJipaTzgHmp3rkRsbKO9s3MrJPUkyzukTQQmALMB14E7i7aKCLuoPrxBoCDqtQPsjOwqj3XlNS+mZl1gZrJIg0lnR0RLwCXSpoFbNN6SqyZmfUNNY9ZpG/7N+SWm50ozMz6nnoOcN+Zn3rDzMz6nnqOWewPfE7SI8A/8MWPzMz6HF/8yMzMCtXzC+5HGhGImZl1X/UcszAzsz7OycLMzAo5WZiZWaE2j1lIep4qs7vy5tlQ25UWlZmZdSu1DnAPblgUZmbWrdW6+NHa/HK6vOmWuaINpgk3M7PeqZ7rWRwh6e9k15WYm+7/WHZgZmbWfdRzgPt8sunGH4qI4WTXxP5zmUGZmVn3Uk+yWBMRLcAmkhQRswFP9WFm1ofUM93HKklbAXcAV0laAawrNywzM+tO6tmzOBr4J/BlsuGnp4APlRiTmZl1M/Uki9MiYm1EvB4RV6Traf9X2YGZmVn3UU+yGF+l7IjODsTMzLqvWr/gPhE4CXinpPzV8bYmuxa3mZn1EbX2LKYDE4CZ6b71tl9EfKLoiSVNkbRC0qJc2dmSnpK0IN0Oz607TVKzpIckHZorH5/KmiWd2oE+mpnZRmozWUTE8+ma2xOA/sAH062pzue+kupDWBdHxJh0mwkgaTRwLLBr2uYnkvpJ6gdcChwGjAY+keqamVkD1fML7pPJ9jJ2TLfpkr5QtF1E3AasrDOOo4BpEbE6Ih4DmoFx6dYcEY9GxGvAtFTXzMwaqJ4D3CcC4yLi9Ig4Hdib7FhGR50i6b40TDUolQ0FnszVWZrK2irfgKRJkuZLmt/S0rIR4ZmZWaV6koWA13PLr6eyjrgM2BkYAywHLsq1USlqlG9YGDE5IsZGxNimpnpHyszMrB61zobaNCLWAL8A5kj6bVp1DDC1I41FxDO55/8ZcENaXAoMz1Udxpuz2rZVbmZmDVJrz+JOgIi4EJgEvAK8CpwUEd/vSGOShuQWjwFaz5SaARwraQtJI4FRqf15wChJIyVtTnYQfEZH2jYzs46rNTfUG0NAETGP7IO7bpJ+BRwADJa0FDgLOEDSGLKhpCVkx0OIiMWSpgP3A2uAk1uvpyHpFGAW0A+YEhGL2xOHmZltvFrJoklSm9N6pGk/2tTGbzGuqFH/fLLp0CvLZ5L91sPMzLpIrWTRDxhAxw9mm5lZL1ErWSyPiHMbFomZmXVbtQ5we4/CzMyA2snioIZFYWZm3VqtuaHqnarDzMx6uXp+wW1mZn2ck4WZmRVysjAzs0JOFmZmVsjJwszMCjlZmJlZIScLMzMr5GRhZmaFnCzMzKyQk4WZmRVysjAzs0JOFmZmVsjJwszMCjlZmJlZIScLMzMrVFqykDRF0gpJi3Jl20maLenhdD8olUvSDyU1S7pP0p65bSam+g9LmlhWvGZm1rYy9yyuBMZXlJ0K3BoRo4Bb0zLAYcCodJsEXAZZcgHOAvYGxgFntSYYMzNrnNKSRUTcBlRebe8oYGp6PBU4Old+VWTmAAMlDQEOBWZHxMqIeB6YzYYJyMzMStboYxY7RMRygHS/fSofCjyZq7c0lbVVvgFJkyTNlzS/paWl0wM3M+vLussBblUpixrlGxZGTI6IsRExtqmpqVODMzPr6xqdLJ5Jw0uk+xWpfCkwPFdvGLCsRrmZmTVQo5PFDKD1jKaJwPW58k+ls6L2AValYapZwCGSBqUD24ekMjMza6BNy3piSb8CDgAGS1pKdlbTBcB0SScATwATUvWZwOFAM/AK8BmAiFgp6TxgXqp3bkRUHjQ3M7OSlZYsIuITbaw6qErdAE5u43mmAFM6MTQzM2un7nKA28zMujEnCzMzK+RkYWZmhZwszMyskJOFmZkVcrIwM7NCThZmZlbIycLMzAo5WZiZWSEnCzMzK+RkYWZmhZwszMyskJOFmZkVcrIwM7NCThZmZlbIycLMzAo5WZiZWSEnCzMzK+RkYWZmhbokWUhaImmhpAWS5qey7STNlvRwuh+UyiXph5KaJd0nac+uiNnMrC/ryj2LD0TEmIgYm5ZPBW6NiFHArWkZ4DBgVLpNAi5reKRmZn1cdxqGOgqYmh5PBY7OlV8VmTnAQElDuiJAM7O+qquSRQA3S7pL0qRUtkNELAdI99un8qHAk7ltl6ay9UiaJGm+pPktLS0lhm5m1vds2kXt7hcRyyRtD8yW9GCNuqpSFhsUREwGJgOMHTt2g/VmZtZxXbJnERHL0v0K4DpgHPBM6/BSul+Rqi8Fhuc2HwYsa1y0ZmbW8GQhaStJW7c+Bg4BFgEzgImp2kTg+vR4BvCpdFbUPsCq1uEqMzNrjK4YhtoBuE5Sa/vXRMQfJM0Dpks6AXgCmJDqzwQOB5qBV4DPND5kM7O+reHJIiIeBd5Tpfw54KAq5QGc3IDQzMysDd3p1FkzM+umnCzMzKyQk4WZmRVysjAzs0JOFmZmVsjJwszMCjlZmJlZIScLMzMr5GRhZmaFnCzMzKyQk4WZmRVysjAzs0JOFmZmVsjJwszMCjlZmJlZIScLMzMr5GRhZmaFnCzMzKyQk4WZmRVysjAzs0I9JllIGi/pIUnNkk7t6njMzPqSHpEsJPUDLgUOA0YDn5A0umujMjPrO3pEsgDGAc0R8WhEvAZMA47q4pjMzPoMRURXx1BI0seA8RHx2bR8PLB3RJySqzMJmJQW3wU81PBAaxsMPNvVQXSi3tYf6H196m39gd7Xp+7Wn50ioqnaik0bHUkHqUrZelkuIiYDkxsTTvtJmh8RY7s6js7S2/oDva9Pva0/0Pv61JP601OGoZYCw3PLw4BlXRSLmVmf01OSxTxglKSRkjYHjgVmdHFMZmZ9Ro8YhoqINZJOAWYB/YApEbG4i8Nqr247RNZBva0/0Pv61Nv6A72vTz2mPz3iALeZmXWtnjIMZWZmXcjJwszMCjlZmJlZISeLBpF0tqSv1Vl3gqTFktZJ6pbnYLezP9+T9KCk+yRdJ2lg2fF1RDv7dF7qzwJJN0t6W9nxtVd7+pPb5muSQtLgsuLaGO18j86W9FR6jxZIOrzs+Nqrve+RpP9Mc+QtlnRhmbFVcrLoAGXKfO0WAR8BbiuxjTc0oD+zgd0iYnfg78BpJbYFNKRP34uI3SNiDHADcGaJbTWiP0gaDnwQeKLMdnLtld4n4OKIGJNuM8tsqOz+SPoA2TRHu0fErsD3y2qrGieLOkkaIekBST8B7gaukDQ/ZfhzcvWWSDpH0t2SFkrapcpzfU7STZL6V2srIh6IiFKnK2lwf26OiDVpcQ7Zjyp7ep9ezC1uRcWMAj2tP8nFwNfL6Esujkb3qVQN7s/ngQsiYjVARKwoo09tcbJon3cBV0XEHsBX08/0dwfeL2n3XL1nI2JP4DJgvV1MZb8X+TBwdES82qC429IV/fkP4KZOib66hvVJ0vmSngSOo7w9i4b0R9KRwFMRcW8ZnajQyL+7U5QNF06RNKhzu/GGRvXnncD7JM2V9BdJe3V6T2pwsmifxyNiTnr875LuBu4BdiWbOr3V79L9XcCIXPnxZNOsf7T120EXa2h/JJ0BrAGu3si4a2lYnyLijIgYTtafU2rV3Qil90fSvwBnUPJQWk6j3qPLgJ2BMcBy4KKND72qRvVnU2AQsA/w38B0SdXmzSuFk0X7/ANA0kiybwYHpXH4G4Etc/Va3/C1rP8r+UVkfySlDMN0QMP6I2ki8CHguCj3l6Bd8R5dA3y0g/EWaUR/dgZGAvdKWpLq3i3prZ0QfzUNeY8i4pmIWBsR64CfkV3qoAyN+ptbCvwuMncC68hmrW0IJ4uO2YbsD2SVpB3IvhXU4x7gRGCGutfZM6X2R9J44BvAkRHxysYGW6ey+zQqt3gk8GBHA61Taf2JiIURsX1EjIiIEWQfSntGxNOdEHctZb9HQ3KLx5B9KJep7M+F3wMHAkh6J7A5DZzevEfMDdXdRMS9ku4BFgOPAn9tx7Z3KDtV7kZJH4yIDd5sSccAPwKaUr0FEXFoJ4VfLaZS+wP8GNgCmJ32mudExEmdEHqtuMru0wWS3kX27e5xoKf3p+Ea0KcLJY0hO2C/hOwDuTQN6M8UYIqkRcBrwMSS99LX47mhzMyskIehzMyskIehupCkS4H9Kop/EBE/74p4NlZv6w/0vj71tv5A7+tTd+2Ph6HMzKyQh6HMzKyQk4WZmRVysrBeTdkMqhfllr8m6ewuDKkmSb9K01N8paK8KU3zcI+k90maqTR7r6SXuyZa60t8gNt6u9XARyR9p7v8vqAt6RfT+0bETlVWHwQ8GBET0/LtjYvMzHsW1vutASYDX6lcIenDuW/rt6Rf3bZeY2CqsutULJH0EUkXptlC/yBps1TvvWlCt7skzWr9xbCkL0q6P+0hTKvS7paSfp6e7x5lU08D3Axsr+zaC+/L1R8DXAgcntb1T3ENrnjeA1I80yX9XdIFko6TdGdqa+dUb4KkRZLuldSQafCtF4gI33zrtTfgZbJpGJYA25LN3XN2WjeIN88I/CxwUXp8NnAHsBnwHuAV4LC07jrg6LTub0BTKv84MCU9XgZskR4PrBLTV4Gfp8e7kF0/Ykuy+YEWtdGPTwM/zi0vAQa39jHdHwC8AAwh+8X8U8A5ad2XgEvS44XA0Lbi8823ajcPQ1mvFxEvSroK+CKQn/55GHBt2iPYHHgst+6miHhd0kKgH/CHVL6Q7EP9XcBuvNtOePkAAAFoSURBVDmFST+ymU0B7gOulvR7svl8Ku1PNp0LEfGgpMfJpp9+sUrd9poXEcsBJD1CtrfSGnfrHsxfgSslTefNmVDNavIwlPUVlwAnkF2oqNWPyL6tv5ts3qANZgiNbMbS1yOi9QdJ68iO9QlYHG9ehe3dEXFIqnMEcCnwXuAuSZVfysqcVjo/xfW63HJr3EQ2L9c3geHAAklvKTEe6yWcLKxPiIiVwHSyhNFqW7KhGoCJG2xU20NAk6R/A5C0maRdlV1Wc3hE/InsqnMDgQEV295GdsGk1tlDd0zP1xCSdo6IuRFxJtmspcMb1bb1XE4W1pdcxPrz/58N/FrS7bRzqueIeA34GPBdSfcCC4B9yYajfpmGr+4huwb0CxWb/wTol+pcC3w6GnsxrO+lA96LyBJXI66OZz2cp/swM7NC3rMwM7NCThZmZlbIycLMzAo5WZiZWSEnCzMzK+RkYWZmhZwszMys0P8HaHnmSrn3bIc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YsAAAEXCAYAAABcRGizAAAABHNCSVQICAgIfAhkiAAAAAlwSFlzAAALEgAACxIB0t1+/AAAADh0RVh0U29mdHdhcmUAbWF0cGxvdGxpYiB2ZXJzaW9uMy4xLjEsIGh0dHA6Ly9tYXRwbG90bGliLm9yZy8QZhcZAAAgAElEQVR4nO3de7xUdb3/8ddbvHFEBWNrBChklAfN0BA9ar9MTVHLS8XJHmbUsdDS0+XUKS8dr1lmebSL2YOUxNKQLiZHMUS7qPUAQUUBL7lVVARlK4qahgKf3x/ru3UxzJ41e7PX7Nv7+XjMY2Z913fN9/Od2Xs+s75rzXcpIjAzM6tlk64OwMzMuj8nCzMzK+RkYWZmhZwszMyskJOFmZkVcrIwM7NCTha20SRtKSkkDSuxjXMk/bis5+8ISd+T9JykJR3Ydo6kT6bHJ0m6pdMD7AUk7SbpPkkvS5ok6UpJX0/rxktq7uoY+woni14q/XO13tZJejW3fFzBtl36T1it/Yg4KyJO6aqYKkkaBXweGBURI0pu6/OS/p7eu6cl/Z+k/mndNEnf7MS2RkpaK2lgruy8Nsp+31nt1nAacGNEDIiIyRHx6Yi4sAHtWgUni14q/XMNiIgBwBPAh3NlV3dVXJI2kdQb/u52Ap6OiJVlNiLpUOCbwEfTe7krcF0nPv+m+eWIeAx4Cnhfrvj/AX+vUnbbxrZXh52Axe1txzpfb/intQ6Q1F/SpZKWS1qahlQ2k/QWsg+jt+f2RN4iaT9JcyWtkrRM0sX1/uOnIZdzJc0FXgHeJulESQ9KeklSs6T/SHXbav8CSZenOrtIWiPpMyn2Fkn/nWtvgKRrJL0gaZGk0/J7KpL+J/X7RUkPSHofVUjaLj1Pi6THJH1dmQ8B/5eL8adVtm2SdFPadqWk6yUNqff9ydkLuD0iFgJExHMRMSUiXpX0ReCjwP+kOH6d2j4zxftS6v8RubhOkvTH9N4/D5xapc3byZIBkjYHRgM/qSgbR0oWko6RdG96PR+XdHquvdb36nOSngRmStoq7RGtTO/RXEmDqryGfwP+Dbg89W/HWntSaa/rvyQtTvUvkzRE0uwU2x8kbZPq1hWD5USEb738BiwBDq4ou5DsQ2EwsAMwDzgjrRsPNFfUH0f2wdUP2BloBk5K67YEAhjWRvtzgEeBdwGbAZsCRwIjAQEHA68Cu9Zo/wLg8vR4l9TepantvYDXgLen9ZcAs4Ftyb6Z3t/6fMB7Uiw7pLbfDoxsI+7pwK+BAcA7gMeA49qKsWLbHYCjgP4pjuuBaRWvySfT45OAW9p4noPJEuyZZB+cm1esnwZ8s6Ls48AQsi+DxwMvAYNzba0BPpfey/5V2jwRmJse7w/cDLy7ouxFoF9aPohsj2cTYE9gJTC+4r26HPiX9Hp8CfhNerxpev+2qvG388lq/a18D4CnefNvekfgeeDOFHt/4A7gG6lu3TH4lt28Z9F3HQecFRHPRsQzwLfIPliqiog7I2JeRKyNiEfI/vnf3472Lo+IhyLi9YhYExEzIuKxyNwC/IXsQ6g9zoqIf0bEPOBBYPdU/u/AtyJiVUQ8TvatuNUasg+I0WQfdo9GNvSyHklbkH1r/0ZEvBwRzWRJqM3XKC8inomI6yPi1YhYBXyH9r1erc9zC3AssDcwC3hW0ndrDeVFxLURsTwi1kXEL8iGld6bq/JoRPwsvZevVnmKvwB7StqKbOjpdmARMCJX9teIWJvauzUiFqf27iZLspV9PTMiXkntvQ40ATunv4V5EfGP9r42bbgk/U0/AfwtxbkwtXs9sEeqV2YMvZKTRR8kScBbgcdzxY8DQ2tsMzoNqzwj6UWyb7qD29HskxXPd6SkO1uHAYAD2/l8ayPi2dzyK8CA1LcdKtp743FELCYbejkfWCHpakk7VHn+t5L9fzyRK6v5GuVJ2lrSFElPpNfrZtrXvzekxHoEMBCYQHZgvc2kJekEZWcQvZBe23dUtP1kG5u2tvcg2d7BvmRDT7dHRJDtfbaWvXG8QtkQ5V/SkNsq4NMV7a2LiGW55SvIEtJv0jDityX1q/0q1O2Z3ONXqywPaEAMvZKTRR+U/vGfJhuiabUj2TdQyIYNKv0MuJvsm9g2wLlkwzh1N9v6IH07/TVwHrB9RAwE/ph7vg5PhZz6tgLIn8Y7vKLO1IjYl2wIakuyvapKTwPryF6XVvnXqMipKYa90ut1CO17vTaQvrnPIvug3q21OF9H0juBHwGTgO3Sa9tc0XY9r+/twAHAWGBuRdm+rH9wezpwLTA8IrYFrqzVXkSsjogzI2IXssQzgWzvqWG6Qww9jZNF3/Ur4CxlB4+3B84AfpnWPQNsL2lArv7WwKqIeFnSrmRj3h3Vn+zYxQpgnaQjyT6EWlVrvz2mA2dI2lbSjmTfxIE39pDen4aZXk23tZVPEBGryQ60fzsdDN2ZbJz7l5V127A12d7OC5IGk53R1G6SPiZpgqSB6eD6vsB+ZGP5kL1Wb89tMoAsybUAm0g6iWzPor1uAz4LPJwbqrojlW1GtpfRupc6AHguIv6Z4ptQ0KeD0/uwCdmxjzVUeQ/K1B1i6GmcLPquM8kO/C4GFgB/JTvoDXAvMAN4PA1lbAd8BfispJfJDixf29GG0/DR18jOKHoOOBqYmatSrf32+CbZwc3HgZvIksfqtK4/cBHwLLCc7IPuzDae58R0/zjZns/lQL2nHX+fbCjmObIP2Zm1q7fpeeALwCNkH2pTgHMi4rdp/WRgr/Q6TUvHDH4KzCfr38j0uL3+AmyfYm81D9iG7ED3a/DGntxJwPclvQR8nWyvsZahZMcPXiI7FjKT7D1qpO4QQ4+i7L02670kfYXs7JxDuzoWs57KexbW60gaLmkfZT8A3JVs+KjTfshm1he199eUZj3BFmTDNTuRDeP8kmwIycw6yMNQZmZWyMNQZmZWqFcOQw0ePDhGjBjR1WGYmfUod91117MR0VRtXa9MFiNGjGD+/I6cLWhm1ndJerytdR6GMjOzQk4WZmZWyMnCzMwKOVmYmVkhJwszMyvkZGFmZoWcLMzMrJCThZmZFXKyMDOzQr3yF9zW+4049cauDqEuSy44oqtDMOsU3rMwM7NCThZmZlbIycLMzAqVliwkbSnpTkn3Slos6ZxUfqWkxyQtSLcxqVySfiipWdJ9kvbMPddESQ+n28SyYjYzs+rKPMC9GjgwIl6WtBlwh6Sb0rr/jojfVNQ/DBiVbnsDlwF7S9oOOAsYCwRwl6QZEfF8ibGbmVlOaXsWkXk5LW6WbrWu4XoUcFXabg4wUNIQ4FBgdkSsTAliNjC+rLjNzGxDpR6zkNRP0gJgBdkH/ty06vw01HSxpC1S2VDgydzmS1NZW+WVbU2SNF/S/JaWlk7vi5lZX1ZqsoiItRExBhgGjJO0G3AasAuwF7Ad8I1UXdWeokZ5ZVuTI2JsRIxtaqp6VUAzM+ughpwNFREvAH8GxkfE8jTUtBr4OTAuVVsKDM9tNgxYVqPczMwapMyzoZokDUyP+wMHAw+m4xBIEnA0sChtMgP4VDorah9gVUQsB2YBh0gaJGkQcEgqMzOzBinzbKghwFRJ/ciS0vSIuEHSHyU1kQ0vLQBOSvVnAocDzcArwGcAImKlpPOAeaneuRGxssS4zcysQmnJIiLuA/aoUn5gG/UDOLmNdVOAKZ0aYB/ieZTMbGP5F9xmZlbIycLMzAo5WZiZWSEnCzMzK+RkYWZmhZwszMyskJOFmZkVcrIwM7NCThZmZlbIycLMzAo5WZiZWSEnCzMzK+RkYWZmhZwszMyskJOFmZkVcrIwM7NCZV4pr8fyxYLMzNbnPQszMyvkZGFmZoVKSxaStpR0p6R7JS2WdE4qHylprqSHJV0rafNUvkVabk7rR+Se67RU/pCkQ8uK2czMqitzz2I1cGBEvAcYA4yXtA/wXeDiiBgFPA+ckOqfADwfEe8ALk71kDQaOBbYFRgP/ERSvxLjNjOzCqUli8i8nBY3S7cADgR+k8qnAkenx0elZdL6gyQplU+LiNUR8RjQDIwrK24zM9tQqccsJPWTtABYAcwGHgFeiIg1qcpSYGh6PBR4EiCtXwW8JV9eZRszM2uAUpNFRKyNiDHAMLK9gX+tVi3dq411bZWvR9IkSfMlzW9paeloyGZmVkVDzoaKiBeAPwP7AAMltf6+YxiwLD1eCgwHSOu3BVbmy6tsk29jckSMjYixTU1NZXTDzKzPKvNsqCZJA9Pj/sDBwAPAn4CPpWoTgevT4xlpmbT+jxERqfzYdLbUSGAUcGdZcZuZ2YbK/AX3EGBqOnNpE2B6RNwg6X5gmqRvAfcAV6T6VwC/kNRMtkdxLEBELJY0HbgfWAOcHBFrS4zbzMwqlJYsIuI+YI8q5Y9S5WymiPgnMKGN5zofOL+zYzQzs/r4F9xmZlbIycLMzAo5WZiZWSEnCzMzK+RkYWZmhZwszMyskJOFmZkVcrIwM7NCThZmZlbIycLMzAqVOTeUmdVpxKk3dnUIdVlywRFdHYJ1Ee9ZmJlZIScLMzMr5GRhZmaFnCzMzKyQk4WZmRVysjAzs0JOFmZmVsjJwszMCjlZmJlZodJ+wS1pOHAV8FZgHTA5In4g6Wzgc0BLqnp6RMxM25wGnACsBb4YEbNS+XjgB0A/4PKIuKCsuM3Mqunrv7Ivc7qPNcBXI+JuSVsDd0mandZdHBHfz1eWNBo4FtgVeBtwi6R3ptWXAh8ElgLzJM2IiPtLjN3MzHJKSxYRsRxYnh6/JOkBYGiNTY4CpkXEauAxSc3AuLSuOSIeBZA0LdV1sjAza5CGHLOQNALYA5ibik6RdJ+kKZIGpbKhwJO5zZamsrbKK9uYJGm+pPktLS2Vq83MbCOUniwkDQB+C3w5Il4ELgN2BsaQ7Xlc1Fq1yuZRo3z9gojJETE2IsY2NTV1SuxmZpYpdYpySZuRJYqrI+J3ABHxTG79z4Ab0uJSYHhu82HAsvS4rXIzM2uA0vYsJAm4AnggIv43Vz4kV+0YYFF6PAM4VtIWkkYCo4A7gXnAKEkjJW1OdhB8Rllxm5nZhgr3LNLxhmUR8Zqk/YHdgV+mIaVa9gOOBxZKWpDKTgc+IWkM2VDSEuBEgIhYLGk62YHrNcDJEbE2xXAKMIvs1NkpEbG4PZ00M7ONU88w1O+BvSTtTPa7iRuBa4AP1dooIu6g+vGGmTW2OR84v0r5zFrbmZlZueoZhloXEa8DHwEuiYj/pPYpsGZm1svUkyzWSJpANqTUejB6s/JCMjOz7qaeZHEC8AHgwoh4NB18/lW5YZmZWXdSeMwiIhYCX8gtP0aV4wpmZtZ71XM21D1s+CO4VcB84DsRsbKMwMzMrPuo52yo2WRnNV2Tlo8lm0X2JeBK4MhSIjMzs26jnmSxb0Tsn1u+R9IdEbG/pIVlBWZmZt1HPQe4t5b03tYFSXsC26TFNaVEZWZm3Uo9exYnAr9I8zwJeA04QdJWwIVlBmdmZt1DPWdDzQFGS3oLoIh4Nrfap9CamfUB9ZwNtTlwNDAC2DSbHxAi4tulRmZmZt1GPcNQ1wH/BO4iuza2mZn1MfUki50iYrfSIzEzs26rnrOh5kgaXXokZmbWbdWzZ7E32W8rmoHVZGdERUTsWWpkZmbWbdSTLI4uPQozM+vW2kwWkraKiH8ALQ2Mx8zMuqFaexa/AQ4DFpNNJKiK+x1Lj87MeqwRp97Y1SHUZckFR3R1CD1Cm8kiIg5L98MbF46ZmXVHhWdDSbq5nrIqdYZL+pOkByQtlvSlVL6dpNmSHk73g1K5JP1QUrOk+9IcVK3PNTHVf1jSxPZ10czMNlabyULS5pK2AXaQtLWkbdJtGPUNQa0BvhoR/wrsA5ycTsE9Fbg1IkYBt6ZlyIa8RqXbJOCyFMd2wFlkZ2WNA85qTTBmZtYYtfYsTiY7XrFLum+9zQJ+WvTEEbE8Iu5Oj18CHgCGAkcBU1O1qbx5ttVRwFWRmQMMlDQEOBSYHRErI+J5sutrjG9XL83MbKPUOmZxMXCxpC9HxCUb04ikEcAewFxgh4hYntpYLmn7VG0o8GRus6WprK1yMzNrkHpmnb1E0i7AaGDLXPk1bW/1JkkDgN8CX46IF1snIqxWtVrzNcor25lENnzFjjv6RC0zs85UzwHubwKTyYaeDgMuAT5Wz5Ona2D8Frg6In6Xip9Jw0uk+xWpfCmQP/NqGLCsRvl6ImJyRIyNiLFNTU31hGdmZnWqZ26ojwMfAJZHxPHAe6hvanMBVwAPRMT/5lbNAFrPaJoIXJ8r/1Q6K2ofYFUarpoFHCJpUDqwfUgqMzOzBqlnuo9XI2KtpDWStgaeBt5ex3b7AccDCyUtSGWnAxcA0yWdADwBTEjrZgKHA83AK8BnACJipaTzgHmp3rkRsbKO9s3MrJPUkyzukTQQmALMB14E7i7aKCLuoPrxBoCDqtQPsjOwqj3XlNS+mZl1gZrJIg0lnR0RLwCXSpoFbNN6SqyZmfUNNY9ZpG/7N+SWm50ozMz6nnoOcN+Zn3rDzMz6nnqOWewPfE7SI8A/8MWPzMz6HF/8yMzMCtXzC+5HGhGImZl1X/UcszAzsz7OycLMzAo5WZiZWaE2j1lIep4qs7vy5tlQ25UWlZmZdSu1DnAPblgUZmbWrdW6+NHa/HK6vOmWuaINpgk3M7PeqZ7rWRwh6e9k15WYm+7/WHZgZmbWfdRzgPt8sunGH4qI4WTXxP5zmUGZmVn3Uk+yWBMRLcAmkhQRswFP9WFm1ofUM93HKklbAXcAV0laAawrNywzM+tO6tmzOBr4J/BlsuGnp4APlRiTmZl1M/Uki9MiYm1EvB4RV6Traf9X2YGZmVn3UU+yGF+l7IjODsTMzLqvWr/gPhE4CXinpPzV8bYmuxa3mZn1EbX2LKYDE4CZ6b71tl9EfKLoiSVNkbRC0qJc2dmSnpK0IN0Oz607TVKzpIckHZorH5/KmiWd2oE+mpnZRmozWUTE8+ma2xOA/sAH062pzue+kupDWBdHxJh0mwkgaTRwLLBr2uYnkvpJ6gdcChwGjAY+keqamVkD1fML7pPJ9jJ2TLfpkr5QtF1E3AasrDOOo4BpEbE6Ih4DmoFx6dYcEY9GxGvAtFTXzMwaqJ4D3CcC4yLi9Ig4Hdib7FhGR50i6b40TDUolQ0FnszVWZrK2irfgKRJkuZLmt/S0rIR4ZmZWaV6koWA13PLr6eyjrgM2BkYAywHLsq1USlqlG9YGDE5IsZGxNimpnpHyszMrB61zobaNCLWAL8A5kj6bVp1DDC1I41FxDO55/8ZcENaXAoMz1Udxpuz2rZVbmZmDVJrz+JOgIi4EJgEvAK8CpwUEd/vSGOShuQWjwFaz5SaARwraQtJI4FRqf15wChJIyVtTnYQfEZH2jYzs46rNTfUG0NAETGP7IO7bpJ+BRwADJa0FDgLOEDSGLKhpCVkx0OIiMWSpgP3A2uAk1uvpyHpFGAW0A+YEhGL2xOHmZltvFrJoklSm9N6pGk/2tTGbzGuqFH/fLLp0CvLZ5L91sPMzLpIrWTRDxhAxw9mm5lZL1ErWSyPiHMbFomZmXVbtQ5we4/CzMyA2snioIZFYWZm3VqtuaHqnarDzMx6uXp+wW1mZn2ck4WZmRVysjAzs0JOFmZmVsjJwszMCjlZmJlZIScLMzMr5GRhZmaFnCzMzKyQk4WZmRVysjAzs0JOFmZmVsjJwszMCjlZmJlZIScLMzMrVFqykDRF0gpJi3Jl20maLenhdD8olUvSDyU1S7pP0p65bSam+g9LmlhWvGZm1rYy9yyuBMZXlJ0K3BoRo4Bb0zLAYcCodJsEXAZZcgHOAvYGxgFntSYYMzNrnNKSRUTcBlRebe8oYGp6PBU4Old+VWTmAAMlDQEOBWZHxMqIeB6YzYYJyMzMStboYxY7RMRygHS/fSofCjyZq7c0lbVVvgFJkyTNlzS/paWl0wM3M+vLussBblUpixrlGxZGTI6IsRExtqmpqVODMzPr6xqdLJ5Jw0uk+xWpfCkwPFdvGLCsRrmZmTVQo5PFDKD1jKaJwPW58k+ls6L2AValYapZwCGSBqUD24ekMjMza6BNy3piSb8CDgAGS1pKdlbTBcB0SScATwATUvWZwOFAM/AK8BmAiFgp6TxgXqp3bkRUHjQ3M7OSlZYsIuITbaw6qErdAE5u43mmAFM6MTQzM2un7nKA28zMujEnCzMzK+RkYWZmhZwszMyskJOFmZkVcrIwM7NCThZmZlbIycLMzAo5WZiZWSEnCzMzK+RkYWZmhZwszMyskJOFmZkVcrIwM7NCThZmZlbIycLMzAo5WZiZWSEnCzMzK+RkYWZmhbokWUhaImmhpAWS5qey7STNlvRwuh+UyiXph5KaJd0nac+uiNnMrC/ryj2LD0TEmIgYm5ZPBW6NiFHArWkZ4DBgVLpNAi5reKRmZn1cdxqGOgqYmh5PBY7OlV8VmTnAQElDuiJAM7O+qquSRQA3S7pL0qRUtkNELAdI99un8qHAk7ltl6ay9UiaJGm+pPktLS0lhm5m1vds2kXt7hcRyyRtD8yW9GCNuqpSFhsUREwGJgOMHTt2g/VmZtZxXbJnERHL0v0K4DpgHPBM6/BSul+Rqi8Fhuc2HwYsa1y0ZmbW8GQhaStJW7c+Bg4BFgEzgImp2kTg+vR4BvCpdFbUPsCq1uEqMzNrjK4YhtoBuE5Sa/vXRMQfJM0Dpks6AXgCmJDqzwQOB5qBV4DPND5kM7O+reHJIiIeBd5Tpfw54KAq5QGc3IDQzMysDd3p1FkzM+umnCzMzKyQk4WZmRVysjAzs0JOFmZmVsjJwszMCjlZmJlZIScLMzMr5GRhZmaFnCzMzKyQk4WZmRVysjAzs0JOFmZmVsjJwszMCjlZmJlZIScLMzMr5GRhZmaFnCzMzKyQk4WZmRVysjAzs0I9JllIGi/pIUnNkk7t6njMzPqSHpEsJPUDLgUOA0YDn5A0umujMjPrO3pEsgDGAc0R8WhEvAZMA47q4pjMzPoMRURXx1BI0seA8RHx2bR8PLB3RJySqzMJmJQW3wU81PBAaxsMPNvVQXSi3tYf6H196m39gd7Xp+7Wn50ioqnaik0bHUkHqUrZelkuIiYDkxsTTvtJmh8RY7s6js7S2/oDva9Pva0/0Pv61JP601OGoZYCw3PLw4BlXRSLmVmf01OSxTxglKSRkjYHjgVmdHFMZmZ9Ro8YhoqINZJOAWYB/YApEbG4i8Nqr247RNZBva0/0Pv61Nv6A72vTz2mPz3iALeZmXWtnjIMZWZmXcjJwszMCjlZmJlZISeLBpF0tqSv1Vl3gqTFktZJ6pbnYLezP9+T9KCk+yRdJ2lg2fF1RDv7dF7qzwJJN0t6W9nxtVd7+pPb5muSQtLgsuLaGO18j86W9FR6jxZIOrzs+Nqrve+RpP9Mc+QtlnRhmbFVcrLoAGXKfO0WAR8BbiuxjTc0oD+zgd0iYnfg78BpJbYFNKRP34uI3SNiDHADcGaJbTWiP0gaDnwQeKLMdnLtld4n4OKIGJNuM8tsqOz+SPoA2TRHu0fErsD3y2qrGieLOkkaIekBST8B7gaukDQ/ZfhzcvWWSDpH0t2SFkrapcpzfU7STZL6V2srIh6IiFKnK2lwf26OiDVpcQ7Zjyp7ep9ezC1uRcWMAj2tP8nFwNfL6Esujkb3qVQN7s/ngQsiYjVARKwoo09tcbJon3cBV0XEHsBX08/0dwfeL2n3XL1nI2JP4DJgvV1MZb8X+TBwdES82qC429IV/fkP4KZOib66hvVJ0vmSngSOo7w9i4b0R9KRwFMRcW8ZnajQyL+7U5QNF06RNKhzu/GGRvXnncD7JM2V9BdJe3V6T2pwsmifxyNiTnr875LuBu4BdiWbOr3V79L9XcCIXPnxZNOsf7T120EXa2h/JJ0BrAGu3si4a2lYnyLijIgYTtafU2rV3Qil90fSvwBnUPJQWk6j3qPLgJ2BMcBy4KKND72qRvVnU2AQsA/w38B0SdXmzSuFk0X7/ANA0kiybwYHpXH4G4Etc/Va3/C1rP8r+UVkfySlDMN0QMP6I2ki8CHguCj3l6Bd8R5dA3y0g/EWaUR/dgZGAvdKWpLq3i3prZ0QfzUNeY8i4pmIWBsR64CfkV3qoAyN+ptbCvwuMncC68hmrW0IJ4uO2YbsD2SVpB3IvhXU4x7gRGCGutfZM6X2R9J44BvAkRHxysYGW6ey+zQqt3gk8GBHA61Taf2JiIURsX1EjIiIEWQfSntGxNOdEHctZb9HQ3KLx5B9KJep7M+F3wMHAkh6J7A5DZzevEfMDdXdRMS9ku4BFgOPAn9tx7Z3KDtV7kZJH4yIDd5sSccAPwKaUr0FEXFoJ4VfLaZS+wP8GNgCmJ32mudExEmdEHqtuMru0wWS3kX27e5xoKf3p+Ea0KcLJY0hO2C/hOwDuTQN6M8UYIqkRcBrwMSS99LX47mhzMyskIehzMyskIehupCkS4H9Kop/EBE/74p4NlZv6w/0vj71tv5A7+tTd+2Ph6HMzKyQh6HMzKyQk4WZmRVysrBeTdkMqhfllr8m6ewuDKkmSb9K01N8paK8KU3zcI+k90maqTR7r6SXuyZa60t8gNt6u9XARyR9p7v8vqAt6RfT+0bETlVWHwQ8GBET0/LtjYvMzHsW1vutASYDX6lcIenDuW/rt6Rf3bZeY2CqsutULJH0EUkXptlC/yBps1TvvWlCt7skzWr9xbCkL0q6P+0hTKvS7paSfp6e7x5lU08D3Axsr+zaC+/L1R8DXAgcntb1T3ENrnjeA1I80yX9XdIFko6TdGdqa+dUb4KkRZLuldSQafCtF4gI33zrtTfgZbJpGJYA25LN3XN2WjeIN88I/CxwUXp8NnAHsBnwHuAV4LC07jrg6LTub0BTKv84MCU9XgZskR4PrBLTV4Gfp8e7kF0/Ykuy+YEWtdGPTwM/zi0vAQa39jHdHwC8AAwh+8X8U8A5ad2XgEvS44XA0Lbi8823ajcPQ1mvFxEvSroK+CKQn/55GHBt2iPYHHgst+6miHhd0kKgH/CHVL6Q7EP9XcBuvNtOePkAAAFoSURBVDmFST+ymU0B7gOulvR7svl8Ku1PNp0LEfGgpMfJpp9+sUrd9poXEcsBJD1CtrfSGnfrHsxfgSslTefNmVDNavIwlPUVlwAnkF2oqNWPyL6tv5ts3qANZgiNbMbS1yOi9QdJ68iO9QlYHG9ehe3dEXFIqnMEcCnwXuAuSZVfysqcVjo/xfW63HJr3EQ2L9c3geHAAklvKTEe6yWcLKxPiIiVwHSyhNFqW7KhGoCJG2xU20NAk6R/A5C0maRdlV1Wc3hE/InsqnMDgQEV295GdsGk1tlDd0zP1xCSdo6IuRFxJtmspcMb1bb1XE4W1pdcxPrz/58N/FrS7bRzqueIeA34GPBdSfcCC4B9yYajfpmGr+4huwb0CxWb/wTol+pcC3w6GnsxrO+lA96LyBJXI66OZz2cp/swM7NC3rMwM7NCThZmZlbIycLMzAo5WZiZWSEnCzMzK+RkYWZmhZwszMys0P8HaHnmSrn3bIc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7106" name="AutoShape 2" descr="data:image/png;base64,iVBORw0KGgoAAAANSUhEUgAAAeYAAAILCAYAAAA9oT8OAAAABHNCSVQICAgIfAhkiAAAAAlwSFlzAAALEgAACxIB0t1+/AAAADh0RVh0U29mdHdhcmUAbWF0cGxvdGxpYiB2ZXJzaW9uMy4xLjEsIGh0dHA6Ly9tYXRwbG90bGliLm9yZy8QZhcZAAAgAElEQVR4nO3deZhdZZnv/e+PySAIDqCNRhmUQQQETBAFFRFFBVFbEXCiRRxOO9Da6kFPY6Mez3HuV6OtgghoIzSKNjiDyCCKQCAYBGRQouaITCrSTEK43z/WSlKpVJJKUrvW2qnv57rqquy19t51107tfa9nup9UFZIkqR/W6joASZK0mIlZkqQeMTFLktQjJmZJknrExCxJUo+YmCVJ6pF1ug4AYJNNNqktttii6zAkSZo0l1566a1Vteno471IzFtssQWzZ8/uOgxJkiZNkt+OddyubEmSesTELElSj5iYJUnqkV6MMUuShtd9993H/Pnzueeee7oOpZemTZvG9OnTWXfddcd1fxOzJGm1zJ8/n4c85CFsscUWJOk6nF6pKm677Tbmz5/PlltuOa7H2JUtSVot99xzD494xCNMymNIwiMe8YiV6k0wMUuSVptJedlW9rUxMUuSeuOmm27ila98JVtttRVPecpTeNrTnsa3vvWt1X7ec889l/33338CIhw8E7MkqReqipe85CU885nP5De/+Q2XXnopp5xyCvPnz5/0WO6///5J/5kLmZglSb3w4x//mPXWW483v/nNi45tvvnmvO1tb2PBggW8+93vZubMmey000588YtfBJqW8F577cXLX/5ytttuO171qldRVQD84Ac/YLvttmPPPffkm9/85qLnvPPOOznssMOYOXMmu+yyC6effjoAJ5xwAgceeCAvetGLeN7znjeJv/mSnJUtSeqFK6+8kl133XXMc8cddxwbb7wxl1xyCffeey977LHHouQ5Z84crrzySh796Eezxx578NOf/pQZM2bwhje8gR//+Mc84QlP4KCDDlr0XB/+8IfZe++9+fKXv8xf/vIXdtttN/bZZx8ALrzwQubOncvDH/7wwf/Cy2BiXpajN57A57p94p5LkqaIt7zlLVxwwQWst956bL755sydO5dvfOMbANx+++1cd911rLfeeuy2225Mnz4dgJ133pl58+ax4YYbsuWWW7L11lsD8OpXv5pjjjkGgDPPPJMzzjiDT3ziE0Azq/x3v/sdAM997nM7TcpgYpYk9cSTnvQkTjvttEW3P/e5z3HrrbcyY8YMHve4xzFr1iz23XffJR5z7rnn8qAHPWjR7bXXXnvR+PCyZkNXFaeddhrbbrvtEscvuugiNthgg4n6dVaZY8ySpF7Ye++9ueeee/j85z+/6Nhdd90FwL777svnP/957rvvPgCuvfZa7rzzzmU+13bbbccNN9zAr3/9awBOPvnkRef23XdfZs2atWgses6cORP+u6wOE7MkqReS8F//9V+cd955bLnlluy2224ceuihfPSjH+Xwww9n++23Z9ddd2WHHXbgTW9603JnTk+bNo1jjjmG/fbbjz333JPNN9980bmjjjqK++67j5122okddtiBo446ajJ+vXHLwiuGLs2YMaN6tx+zY8ySNC5XX301T3ziE7sOo9fGeo2SXFpVM0bf1xazJEk9YmKWJKlH1rhZ2Vsc+d0JeZ550ybkaSRJWim2mCVJ6hETsyRJPWJiliSpR0zMkqSht/baa7Pzzjsv+po3b97AftYJJ5zAW9/61oE9/xo3+UuS1K2JmoS70LyP7LfC+6y//vpcfvnlE/pzu2KLWZK0RlreVpHPetazeMUrXsE222zDkUceyUknncRuu+3GjjvuuKiM57e//W2e+tSnsssuu7DPPvtw0003LfUzbrnlFl72spcxc+ZMZs6cyU9/+tPVjtvELEkaenffffeibuyXvvSlwJJbRV5yySUce+yx3HDDDQD84he/4NOf/jRXXHEFX/3qV7n22mu5+OKLOfzww5k1axYAe+65Jz//+c+ZM2cOBx98MB/72MeW+rlHHHEE73jHO7jkkks47bTTOPzww1f7d7ErW5I09Mbqyj7zzDOXuVXkzJkz2WyzzQB4/OMfv2hv5x133JFzzjkHgPnz53PQQQdx44038re//Y0tt9xyqZ/7ox/9iKuuumrR7b/+9a/ccccdPOQhD1nl38XELElaI1XVuLaKXGuttRbdXmuttRZtjvG2t72Nd77znRxwwAGce+65HH300Uv9jAceeIALL7yQ9ddff8LititbkrRGWtmtIke7/fbbecxjHgPAiSeeOOZ9nve85/HZz3520e2JmIBmYpYkrZFWdqvI0Y4++mgOPPBAnvGMZ7DJJpuMeZ/PfOYzzJ49m5122ontt9+eL3zhC6sd9xq37ePE1cp+5YQ8D+C2j5LWaG77uGJu+yhJ0pAyMUuS1CMmZkmSesTELElSj6wwMSd5bJJzklyd5MokR7THj07y/5Jc3n69cMRj3pvk+iTXJNl32c8uSZJGGk+BkfuBf66qy5I8BLg0yVntuX+rqk+MvHOS7YGDgScBjwZ+lGSbqlowkYFLkrQmWmGLuapurKrL2n/fAVwNPGY5D3kxcEpV3VtVNwDXA7tNRLCSJI0lCa95zWsW3b7//vvZdNNN2X///Zf7uHPPPXeF95lsK1WSM8kWwC7ARcAewFuTvBaYTdOq/jNN0v75iIfNZ/mJXJK0Jjl64wl+vhXXgthggw345S9/yd13383666/PWWedtahq17AZ9+SvJBsCpwH/VFV/BT4PPB7YGbgR+OTCu47x8KWqmCR5Y5LZSWbfcsstKx24JEkjveAFL+C7322KTJ188skccsghi85dfPHFPP3pT2eXXXbh6U9/Otdcc81Sj7/zzjs57LDDmDlzJrvssgunn376pMU+0rgSc5J1aZLySVX1TYCquqmqFlTVA8CxLO6ung88dsTDpwN/GP2cVXVMVc2oqhmbbrrp6vwOkiRx8MEHc8opp3DPPfcwd+5cnvrUpy46t91223H++eczZ84cPvjBD/K+971vqcd/+MMfZu+99+aSSy7hnHPO4d3vfvdK1daeKCvsyk4S4Djg6qr61Ijjm1XVje3NlwK/bP99BvC1JJ+imfy1NXDxhEYtSdIoO+20E/PmzePkk0/mhS984RLnbr/9dg499FCuu+46kiza2GKkM888kzPOOINPfKKZ03zPPffwu9/9btLLjY5njHkP4DXAFUkWbpvxPuCQJDvTdFPPA94EUFVXJjkVuIpmRvdbnJEtSZoMBxxwAO9617s499xzue222xYdP+qoo3j2s5/Nt771LebNm8dee+211GOritNOO41tt912EiNe2goTc1VdwNjjxt9bzmM+DHx4NeKSJGmlHXbYYWy88cbsuOOOnHvuuYuOj9zC8YQTThjzsfvuuy+zZs1i1qxZJGHOnDnssssukxD1kqz8JUlaY0yfPp0jjjhiqePvec97eO9738see+zBggVjd+IeddRR3Hfffey0007ssMMOHHXUUYMOd0xu+7gMbvsoSePjto8r5raPkiQNKROzJEk9YmKWJKlHTMySpNXWh/lKfbWyr42JWZK0WqZNm8Ztt91mch5DVXHbbbcxbdq0cT9mpTaxkCRptOnTpzN//nzc92Bs06ZNY/r06eO+v4lZkrRa1l13Xbbccsuuw1hj2JUtSVKPmJglSeoRE7MkST1iYpYkqUdMzJIk9YiJWZKkHjExS5LUIyZmSZJ6xMQsSVKPmJglSeoRE7MkST1iYpYkqUdMzJIk9YiJWZKkHjExS5LUIyZmSZJ6xMQsSVKPmJglSeoRE7MkST1iYpYkqUdMzJIk9YiJWZKkHjExS5LUIyZmSZJ6xMQsSVKPmJglSeoRE7MkST1iYpYkqUdWmJiTPDbJOUmuTnJlkiPa4w9PclaS69rvD2uPJ8lnklyfZG6SXQf9S0iStKYYT4v5fuCfq+qJwO7AW5JsDxwJnF1VWwNnt7cBXgBs3X69Efj8hEctSdIaaoWJuapurKrL2n/fAVwNPAZ4MXBie7cTgZe0/34x8JVq/Bx4aJLNJjxySZLWQCs1xpxkC2AX4CLgUVV1IzTJG3hke7fHAL8f8bD57TFJkrQC407MSTYETgP+qar+ury7jnGsxni+NyaZnWT2LbfcMt4wJElao40rMSdZlyYpn1RV32wP37Swi7r9fnN7fD7w2BEPnw78YfRzVtUxVTWjqmZsuummqxq/JElrlPHMyg5wHHB1VX1qxKkzgEPbfx8KnD7i+Gvb2dm7A7cv7PKWJEnLt8447rMH8BrgiiSXt8feB3wEODXJ64HfAQe2574HvBC4HrgLeN2ERixJ0hpshYm5qi5g7HFjgOeMcf8C3rKacUmSNCVZ+UuSpB4xMUuS1CMmZkmSesTELElSj5iYJUnqEROzJEk9YmKWJKlHTMySJPWIiVmSpB4xMUuS1CMmZkmSesTELElSj5iYJUnqEROzJEk9YmKWJKlHTMySJPWIiVmSpB4xMUuS1CMmZkmSesTELElSj5iYJUnqEROzJEk9YmKWJKlHTMySJPWIiVmSpB4xMUuS1CMmZkmSesTELElSj5iYJUnqEROzJEk9sk7XAUiSNJYtjvzuhDzPvI/sNyHPM1lsMUuS1CMmZkmSesTELElSj5iYJUnqEROzJEk9YmKWJKlHVpiYk3w5yc1Jfjni2NFJ/l+Sy9uvF444994k1ye5Jsm+gwpckqQ10XhazCcAzx/j+L9V1c7t1/cAkmwPHAw8qX3MvydZe6KClSRpTbfCxFxV5wN/GufzvRg4paruraobgOuB3VYjPkmSppTVGWN+a5K5bVf3w9pjjwF+P+I+89tjkiRpHFY1MX8eeDywM3Aj8Mn2eMa4b431BEnemGR2ktm33HLLKoYhSdKaZZUSc1XdVFULquoB4FgWd1fPBx474q7TgT8s4zmOqaoZVTVj0003XZUwJEla46xSYk6y2YibLwUWztg+Azg4yYOSbAlsDVy8eiFKkjR1rHB3qSQnA3sBmySZD/wrsFeSnWm6qecBbwKoqiuTnApcBdwPvKWqFgwmdEmS1jwrTMxVdcgYh49bzv0/DHx4dYKSJGmqsvKXJEk9YmKWJKlHTMySJPWIiVmSpB4xMUuS1CMmZkmSesTELElSj5iYJUnqEROzJEk9YmKWJKlHTMySJPWIiVmSpB4xMUuS1CMmZkmSesTELElSj5iYJUnqEROzJEk9YmKWJKlHTMySJPWIiVmSpB4xMUuS1CMmZkmSesTELElSj5iYJUnqEROzJEk9YmKWJKlHTMySJPWIiVmSpB4xMUuS1CMmZkmSesTELElSj5iYJUnqkXW6DkBrgKM3nqDnuX1inkeShpiJeYra4sjvTthzzZs2YU8lSVOeXdmSJPWIiVmSpB4xMUuS1CMmZkmSemSFiTnJl5PcnOSXI449PMlZSa5rvz+sPZ4kn0lyfZK5SXYdZPCSJK1pxtNiPgF4/qhjRwJnV9XWwNntbYAXAFu3X28EPj8xYUqSNDWsMDFX1fnAn0YdfjFwYvvvE4GXjDj+lWr8HHhoks0mKlhJktZ0qzrG/KiquhGg/f7I9vhjgN+PuN/89thSkrwxyewks2+55ZZVDEOSpDXLRE/+yhjHaqw7VtUxVTWjqmZsuummExyGJEnDaVUT800Lu6jb7ze3x+cDjx1xv+nAH1Y9PEmSppZVTcxnAIe2/z4UOH3E8de2s7N3B25f2OUtSZJWbIW1spOcDOwFbJJkPvCvwEeAU5O8HvgdcGB79+8BLwSuB+4CXjeAmCVJWmOtMDFX1SHLOPWcMe5bwFtWNyhJkqYqK39JktQjJmZJknrExCxJUo+YmCVJ6hETsyRJPWJiliSpR0zMkiT1iIlZkqQeMTFLktQjK6z8JUnSUDt64wl8rtsn7rmWwRazJEk9YmKWJKlHTMySJPWIiVmSpB4xMUuS1CMmZkmSesTELElSj5iYJUnqEROzJEk9YmKWJKlHTMySJPWIiVmSpB4xMUuS1CMmZkmSesTELElSj5iYJUnqEROzJEk9YmKWJKlHTMySJPWIiVmSpB4xMUuS1CMmZkmSesTELElSj5iYJUnqEROzJEk9YmKWJKlHTMySJPXIOqvz4CTzgDuABcD9VTUjycOB/wS2AOYBr6iqP69emJIkTQ0T0WJ+dlXtXFUz2ttHAmdX1dbA2e1tSZI0DoPoyn4xcGL77xOBlwzgZ0iStEZa3cRcwJlJLk3yxvbYo6rqRoD2+yPHemCSNyaZnWT2LbfcspphSJK0ZlitMWZgj6r6Q5JHAmcl+dV4H1hVxwDHAMyYMaNWMw5JktYIq9Virqo/tN9vBr4F7AbclGQzgPb7zasbpCRJU8UqJ+YkGyR5yMJ/A88DfgmcARza3u1Q4PTVDVKSpKlidbqyHwV8K8nC5/laVf0gySXAqUleD/wOOHD1w5QkaWpY5cRcVb8BnjzG8duA56xOUJIkTVVW/pIkqUdMzJIk9YiJWZKkHjExS5LUIyZmSZJ6xMQsSVKPmJglSeoRE7MkST1iYpYkqUdMzJIk9YiJWZKkHjExS5LUIyZmSZJ6xMQsSVKPmJglSeoRE7MkST1iYpYkqUfW6ToAaco4euMJfK7bJ+65JPWKLWZJknrExCxJUo+YmCVJ6hETsyRJPWJiliSpR0zMkiT1iIlZkqQecR2ztAJbHPndCXmeedMm5GkkreFsMUuS1CMmZkmSesTELElSj5iYJUnqEROzJEk9YmKWJKlHXC4lqX8maotMt8fUELLFLElSj5iYJUnqEROzJEk9YmKWJKlHBjb5K8nzgU8DawNfqqqPDOpnSereRNUUB+uKa2obSIs5ydrA54AXANsDhyTZfhA/S5KkNcmgWsy7AddX1W8AkpwCvBi4akA/T5KGwoT2LHxkvwl7LvXHoBLzY4Dfj7g9H3jqgH6WJE1NE7XeG1zz3SOpqol/0uRAYN+qOry9/Rpgt6p624j7vBF4Y3tzW+CaCQ9k9WwC3Np1EEPC12p8fJ3Gz9dqfHydxqevr9PmVbXp6IODajHPBx474vZ04A8j71BVxwDHDOjnr7Yks6tqRtdxDANfq/HxdRo/X6vx8XUan2F7nQa1XOoSYOskWyZZDzgYOGNAP0uSpDXGQFrMVXV/krcCP6RZLvXlqrpyED9LkqQ1ycDWMVfV94DvDer5J0Fvu9l7yNdqfHydxs/Xanx8ncZnqF6ngUz+kiRJq8aSnJIk9YiJWZKkHjExt5J8IsmTuo5jGCR5eNcxDIMkayXZJcl+SfZO8qiuY+qrJLOTvCXJw7qOpc+S7J/Ez+01nP/Bi/0KOCbJRUnenGQCS+qscS5K8vUkL0ySroPpmySPT3IMcD3wEeAQ4B+Bs5L8PMnr/HBdysHAo4FLkpySZF//tsZ0MHBdko8leWLXwfRVkulJ3pXk9CSXJDk/yb+3F8m9f+85+WuUJNsCr6P5MP0pcGxVndNtVP3SfmDuAxxGUxf9P4ETquraTgPriSQnA58HflKj3mBJHgm8EvhzVZ3YRXx91n5o7k/z+j0AfBn4dFX9qdPAeiTJRjSfT68DCjgeOLmq7ug0sJ5IcjxNWejvALOBm4FpwDbAs4GnAEdW1fmdBbkCJuYR2l2x9qf5g38scCqwJ3BnVR3cZWx9leTZwH8AGwC/oPmDv7DbqDSMkuxE8957IU0NhJNo3n+vqaqdu4ytb5JsArwa+CfgauAJwGeqalangfVAkh2q6pfLOb8e8Liqun4Sw1opJuZWkk8BBwBnA8dV1cUjzl1TVdt2FlzPJHkEzYfCa4CbgONoKrvtDHy9qrbsMLzOJfn75Z2vqm9OVizDIsmlwF9o/pZOq6p7R5z7ZlUt9zWdKpK8iKan6vHAV4ETq+rmJA8Grq6qzTsNsMeSPBY4uKo+3nUsKzKwAiND6JfAv1TVXWOc222yg+m5C2k+FF5SVfNHHJ+d5AsdxdQnL1rOuQJMzEs7cOE2saOZlJdwIPBvo7thq+quJId1FFNvtT0LB9J0/T8G+Fa3EY3PlG8xJ9l1eeer6rLJimVYJMnosVNpVSR55/LOV9WnJisWrRmSPAR4Kc1cjm1okvFBVTW908BWgi1m+ORyzhWw92QF0ndJvk3zmjDWhNmqOmCyY+q7JPsBT6KZfAJAVX2wu4h65yFdBzAMktxB+95beGjEv6uqNprkkPrsZuBi4F+AC6qqkry045hWypRvMWv8kjxreeer6rzJimUYtN36D6aZCfol4OXAxVX1+k4Dk9ZgSd5Bs6xsA+BrNKtGzqqqrToNbCWYmFtJptGsNd2T5sr0J8AXquqeTgPrqXZm43Y0r9U1VfW3jkPqnSRzq2qnEd83BL5ZVc/rOra+SbIV8Glgd5q/qQuBdyxr3Hkqa4ffFn5OXVBVczoOqZfav6lDaJL01sC/At8ahmWdvV9oPYm+QtPlOAv4LLA9zQQnjdJ2z/4a+AzNa3V9khd0G1UvLbyouyvJo4H7gCk9Y305vkazPHEzmkIjXwdO7jSiHkryfuBE4BHAJsAJSf6l26j6qap+U1UfrqodgZnAxsD3Ow5rXGwxt5L8oqqevKJjgiS/AvZfuA4wyeOB71bVdt1G1i9JjqK50HsO8DmaFs6xVfX+TgProSQXVdVTRx37eVXt3lVMfZTkamCXhT15SdYHLqsqq4C1kvwQ+AHw/ar6VdfxrAonfy02J8nuVfVzgCRPpan8paXdPGpx/m9oJlyo1VawOruq/gKcluQ7wLSqur3j0HplRN31c5IcCZxCcwFzEPDdzgLrr3k0EwkX9sY8iKb3SosdCjwfODrJNsBFNIn67Kr6704jG6cp32JOcgXNB8G6wLbA79rbmwNXVdUOHYbXKyMKZzyX5vU5lea1OpBmnPmfu4qtj5JcWFVP6zqOPktyA83f0Fh1sWuYJuwMUpJZNK/T42i6Zc9qbz+XZpzZyoRjaC+Qnwq8gKbn6m7gzKr6WKeBrYCJOVlupZyq+u1kxdJ3bQ3aZamqssDBCEk+AMylmfA1td9oWi1JDl3eeeuuj09bcGTfqjqp61iWZ8on5tHaTQZGrjn9XYfhaIi1a083AO6n6XoMrjldpiQ70Ey6HPn++0p3EWkYtRPklqWq6kOTFswqMjG3khxAU2zk0TTjpZvT1J51j+ZR2qVlr2fpwhm2mLVKkvwrsBdNYv4eTdfjBVX18i7j6pskWwP/l6UvYOzybyUZa0htA5rPrEdU1YaTHNJKc7nUYh+iWUN5bbsJw3Nw8teyfBX4O2Bf4DxgOuCWc6MkOXs8xwQ0xVeeA/yxql4HPJlmYpOWdDzNlpj30xSu+Qou61xCVX1y4RdwDLA+za5lpwBDcQFjYl7svqq6DVgryVrtHsxuNTe2J1TVUTTbYZ4I7Afs2HFMvZFkWjvbeJMkD0vy8PZrC5oeGS3t7qp6ALi/3W/4ZobkQ3SSrV9VZ9P0dv62qo7GssFLad9v/5tmjsc6wK5V9T+raihWj7hcarG/tJWZzgdOSnIzzVWplnZf+/0v7bjgH4Etugund95Es0/uo4GRm6D8lWY9s5Y2O8lDgWOBS4H/pql3rCXd0840vi7JW4H/Bzyy45h6JcnHgb+naS3vOCxLpEZyjLmVZAOaqfRrAa+iqRJzUtuK1ghJDgdOo2klnwBsCBxVVV/sMq6+SfI2N65fsTQ7okyvqt+3t7cANqqquV3G1UdJZgJXAw+lGX7bCPj4wvoLgiQPAPfSNKxGb/wxFJMvTcxAkrWBH1bVPl3H0nft1frLq+rUrmPpuySvHeu4M42XluTSqnpK13H0Wfs59ZGqenfXsWiwHGMGqmoBTT3jjbuOpe/accC3dh3HkJg54usZwNGAW2OO7edta1DL0H5OPSVj7bmqRdohydW+T5dsMbeSnEozK/ss4M6Fx6vq7Z0F1VNtDei7abZTG/la/amzoIZAe+H3VfetXlqSq2g2tf8tzd/Uwm7HnToNrGeSfJJmp6Svs+R775udBdUz7cqHy4HTgUur6s72+FY0M9lfQVOz/hvdRbl8JubWsirrWFFnaW0ZxdEsn7gCSdYF5rrhwNKWVYHPyntLWkb1PavujZLkhTRzhfYAHkYz3nwNTf3146rqjx2Gt0Im5hHaPYa3aW9eU1X3Le/+0vIk+TaLJ5+sRVMU4tSqOrK7qPoryZNpuvwBflJVv+gyHqkrJuZWkr1o9jmdR9ON9ljg0Ko6v8Oweqlt+f0P4JntoXOBL3ohs6Qkzxpx837gt1U1v6t4+izJEcAbgIVdsi8FjnFW+5KSTKfZSnQPmou+C4Aj/Ltas5iYW0kuBV5ZVde0t7cBTnam6NKSfIlmN66F3fyvARZU1eHdRdVPbRft1lX1o3bv3HWqyippoySZCzxtxHjgBsCFjjEvKclZwNdYXO3r1cCrquq53UWliWaBkcXWXZiUAarq2rZlqKXNrKonj7j94yR2O46S5A3AG4GHA4+nKV36BZrSk1pSgAUjbi9g7K0gp7pNq2rkOPMJSf6ps2g0ECbmxWYnOY7FV6KvoqlApKUtSPL4qvo1LJrtuGAFj5mK3gLsRrNRO1V1Xbt7mZZ2PHBRkm+1t18CHNdhPH11a5JXAye3tw8BLII0SltvYW5V7dB1LKvCxLzY/6D5IH07zZX6+cC/dxpRf70bOCfJb2heq81pisRrSfdW1d8WLjtNsg5LViJSq6o+leRcYE+av6nXVdWcbqPqpcOAzwL/RvO39LP2mEaoqgeS/CLJ44Zx617HmFtJXgp8r6ru7TqWYZDkQcC2NB+iv/J1W1qSjwF/AV4LvA34R+CqqvpfnQbWQ0k+DfxnVf2s61j6LMmmVXVL13EMgyQ/pinuczFLrvnufR0BE3OrXR+4N01L+RSaEp1uYjGGdjz5FJqlP7/uOp6+arvTXg88j+YC5ofAl8o33VLaOgIH0SxX/BZNkp7dbVT9k+Q64Aaa4j6nVdVfOg6pt0atilikqs6b7FhWlol5hHay1wtoPiD2BM5ypvHS2pnGB7VfD9B8SJw6jF1G6pd2u8yXAQcDj6uqrTsOqXeS7Ebz+rwEuNO5YNIAABvGSURBVAo4par+o9uoNJGslT1Cuw73+zStwUuBF3cbUT+1+8B+rF1K9kpgJ5qreI2QZI8kZyW5NslvktzQjstr2Z4AbEezjeivug2ln6rq4qp6J83Ewj+xeNmiRkiye5JLkvx3kr8lWZDkr13HNR5O/moleT7NVeizaQpmfImmpqrG0G7N9wqaVvMC4D1dxtNTxwHvoLnIc9b6ciT5KM0eur8GTgU+ZDft0pJsRFN85WCaJXjfoknQWtpnaV6nrwMzaOZ6DEUPjIl5sX+gaSm/yYlMy5fkIpoCI18HDqwqW4Fju72qvt91EEPiBpoCI7d2HUjP/QL4L+CDVXVh18H0XVVdn2Ttdmeu45MMxeRCx5i10pJsV1V2M65Ako8Aa9OUmVx0sVdVl3UWVI8leRhNi2bawmOWxF1Skjh5cHySnA/sQ9P7+UfgRuAfRhVH6iUTcyvJ7jQ1aJ8IrEfzgXpnVW3UaWA9lWQ/4Eks+SH6we4i6p8k54xxuKpq70kPpueSHA4cQVMd7XKaLVgv9LVaUpJNaYaNRr/3fJ1GaSep3kzTu/cOYGPg36vq+k4DGwe7shcbazziCZ1G1FNJvgA8mGY8/kvAy2nWCmqEqnp21zEMkSNo1pz+vKqenWQ74AMdx9RHJ9GsgtgfeDNwKOC65jGM2DL0bobsb8lZ2SO0V1JrV9WCth6tH6xje3pVvRb4c1V9AHgazW5cApK8ul3DvKzzj0+y52TGNATuqap7oCle0w6VbNtxTH30iKo6Drivqs5r92Heveug+iTJqe33K5LMHf3VdXzjYYt5sbva/Zgvbys23Qhs0HFMfXVP+/2uJI+mqdW7ZYfx9M0jgDntjmWX0rRoptH0wDwLuBVwT+YlzU/yUJqJTWcl+TPwh45j6qOFW6ve2A4n/YGm+1+LHdF+37/TKFaDY8ytdjziJprx5aEaj5hsSY6iGY9/DvA5mpq9x1bV+zsNrEeSrE1TSW4PYDOa7rSrge9biGWxJFtW1Q2jjj2L5v33g6r6WzeR9VOS/YGf0PRQzQI2Aj5QVWd0Gpgm1JRPzEnOrqrnJPloVf3PruPpsyQHVtXXR36YtjWzp1XV7R2HpyGU5NKqesrC92HX8fTVws+nhe/BruPpsyR3MPZmMaGZfNn7Cb0m5uQqmp2lvkBTxWqJPWBd2rJYksuqateF37uOR8MvyRya7uvDaXZMWkJVfWrSg+qhJFcAuwIX+d5b8znGDO+nGe+bDnySJRNz0XRHqnFbuwRoyyRLdZ0Nw64t6p2FNZ/XAR7ScSx99gOauQkbjCorOTStwMmSZKOq+mtbd30pVfWnyY5pZU35FvNCSY6qqg91HUeftZPjdgW+StPCWcIw7NoymUZUHNIKJHmBVdJWLMnpVWUN/+VI8p2q2j/JDTSNqyUaW1W1VUehjZuJWSvNPWHHp/1g+AZwfFVd1XU8fdbOVXgZzeYVi3ryLFqjqciubK00k/K47UTTVfuldl3zl2m26BuKHW4m2enA7TTLy6xVvwxJ/h74KPBImpagXdnLkWQnlr7Y+2ZnAY2TLWZpEiR5JnAy8FCaVvSHXIq3WJJfVtUOXcfRd0muB15UVVd3HUvfJfkyzcXxlTT7xkNzEXNYd1GNjy3mVpJP0HQ5Xtl1LH2XZI+q+umKjk117Vrm/YDX0Vy1f5KmpOIzgO8B23QWXP/8LMmOVXVF14H03E0m5XHbvaq27zqIVWFiXuxXwDFJ1gGOB052be4yzaKZBLaiY1PddcA5wMerauR2c99oW9BabE/gH9px+XtZ3EW7U7dh9c7sJP9Js8Rs5I5lve+e7cCFSbYfxvkddmWPkmRbmhbOIcBPaSpajbVL0JST5GnA04F/Ysk1pxsBLx2G7dQmU5INq+q/u45jGLSV95YyYiMCAUmOH+PwUHTPTrb24vfbNFs+DtXFni3mEdqux+3ar1tpNiV/Z5I3VdXBnQbXD+sBG7L0mtO/0uwwJSDJLNrKQ0mWOl9Vb5/smIaALYRxqKrXdR3DEPky8BrgChaPMQ8FW8ytJJ8CXgT8GDiuqi4ece6aqnKnm1aSzW3JLFuSQ5d3vqpOnKxYhkVb2WrhmtNpNJuiXFNVT+o0sJ5pW8xLfWjbYl5akh8P6z7VtpiBNM2aPwNPrqq7xrjLbpMcUt/dleTjuFn7mEYn3iQbNYfrjo5C6r2q2nHk7SS7Am/qKJw++86If08DXoq7cC3Lr5J8jaY7e6jG420xtxYW0+86jmGQ5EyazdrfxYjN2t0EZElJZtBMJHwITUvwL8BhVXVpp4ENCWuyr1i7Pv5HXhQvbZjH420xL/bzJDOr6pKuAxkCj6iq45Ic0ZbhPC+J5TiX9mXgH6vqJwBJ9qRJ1L2ffDLZkrxzxM21aGb4W8hmxbYGHtd1EH00zOPxJubFng28Ock84E6GaAZfB9ysfXzuWJiUAarqgnZLOi1t5GTC+4HvAqd1FEtvjbGl4R8Be6rGkGQa8HqWHnKzxTxEXtB1AEPkfyfZGPhnFm/W/o5uQ+qPdnwU4OIkX6Sp+FXAQcC5XcXVZ1X1ga5jGAZV5Q5c4/dVmvoU+wIfBF4FDEVxFseYR2i7GreuquOTbApsWFU3dB2Xhku7NeaylOOB0uAlmVNVuySZW1U7JVkX+OEwvP9sMbeS/CswA9iWZhxwXeA/gD26jKuP2ouWN7B0cfjedxFNhqp6dtcxSFo05PaXJDvQdPtv0V0442diXuylwC7AZQBV9YckdhuN7XTgJ8CPAPcbXo52DH70GJdbGY5i/XUNwDFJHgb8C3AGTXGko7oNaXxMzIv9raoqycKKTRt0HVCPPdilUSuW5AvAg2kmFn6Jpjraxct90NRl/fVxcLOdFWtXi3wauLqq/gycD2zVcVgrxcS82KntRJ2HJnkDcBhwbMcx9dV3krywqr7XdSA99/R2bGtuVX0gySeB3hc3mEwj6q9vOmrJ1EbA2t1E1WtutrNirwM+zRBf2JmYW1X1iSTPpan7vC3w/qo6q+OwemXEUo0A70tyL804jpu1j+2e9vtdSR4N3EZTalKLWX99JVTVl4AvjdhsZ24SN9tZ0tXtstdNk8wdcXxolsBO+VnZST4LfG3UtnzSaktyFM1V+3OAz9Fc1BxbVe/vNLAesv76+LWb7exPk5gfC5xKs23mnW6200jyd8APgQNGnxuGvzMTc3IEcDCwGU2ZyZOr6vJuo+q3JF+hmfz1k6r6Vdfx9FFbKnH3hRd8SR4ETLPbcWztTP/3YP315XKznalhra4D6FpVfbqqngY8C/gTcHySq5O8P8k2HYfXVyfQXMjMSvLrJKe1FzhqVdUDwCdH3L7XpLxcJ9GMn24JfACYB1ged4RRm+28aWRSbrnZzghJ9khyVpJrk/wmyQ1JftN1XOMx5VvMY0myC02d452qygkoY2i702bSljIF7q6q7bqNql+SfACYC3yzfKMt18JNZBYWg2iPnVdVz+o6tj5xs53xS/IrmoqElzJiWWdV3dZZUOPk5K9WWxXm+TTd2s8BzqO5ctcoSc4GNgAupOnSnllVN3cbVS+9k+Z1WpDkbpwktzzWXx8fN9sZv9ur6vtdB7EqpnyLuZ2JfQiwH80a01OA/6qqOzsNrMeS/BvwFJo9Tn9Ks07wwqq6u9PANLSS7E9zkfdYFtdf/0BVndFpYD2T5CqaVSPzcLOd5UryEZold99kyf2YL+ssqHEyMTd1jb8GnFZVf+o6nmGSZEOamaHvAv6uqh7UcUi9k+QA4JntzXOr6jvLu7+0PEk2H+v4MMw0nmzLqFk/FLXqp3xi1spL8lbgGTSt5t/StJh/UlU/7jSwnmmv2GfSTGyCpmfm0qo6sruo+sn66+PnZjtrPhOzVlqSd9Mk40ur6v6u4+mrtrjBzu0M7YUT5ubY7bi0JD+j6coePVHHPZlHGLnZTlVt0xau+XpVudlOa1QFOWjqB9wKXDAsFzBO/tJKq6qPt1ftr6FZXuZV+7I9lGYZHsDGXQbSc9ZfHx8321mxsV6PLYD/leToqjplkuNZaSZmrTS3yBy3/wvMace6QjPW/N5uQ+ot66+Pj5vtrEBVjbmaJsnDaXbE631ititbKy3J5bRX7VW1S3tsrl20S0uyGc04c4CLquqPHYfUK6Pqr29AM3vW+uvLkORdwNbAc2ku/A6jKSk8q9PAhkSSOQs/s/rMFrNWhVft45DkDOBk4AyX342tquyGXQlutrPqkuxNUzmt92wxa6V51T4+SZ4FHMTiNfL/CXynqu5Z7gOnIOuvL5+b7YxfkitoemFGejhN0ZrXDsPfl4lZq6S9an8eTZfjD71qX7Z2NvbeNMuBnm/37NLa1syeNMvwtgIuB85vN7yf8txsZ/zGWOtdwG3D1GtlYtYqS7IRS645tUDLKEnWp9kN6CCaTdu/U1Vv6zaqfrL++oq1Sefg9msazVDJKVV1baeBaUKZmLXSkrwJ+CBwN/AAiyfqbNVpYD2T5D+BpwI/oNkz99yFa5q1pDHqr19g/fXlc7OdNZeTv7Qq3gU8qapu7TqQnjseeGVVLVjhPTWXppLcDsDtwF+SWH99FDfbmRpsMWulJfkB8PdVdVfXsfRdkh2A7Wm6HQGoqq90F1G/WX99bG62M7WYmLXS2i6044GLWHLXlrd3FlQPtYVY9qJJzN8DXkDTRfvyLuPqI+uvL5+b7UwtdmVrVXwR+DFwBc0Ys8b2cuDJNPWxX5fkUcCXOo6pr9YHPoX118dUVc/uOgZNHhOzVsX9VTW6ULyWdndVPZDk/nYG+800S4E0ivXXpcVMzFoV5yR5I/BtluzKtottSbOTPBQ4lmbXpP+mGR/UKNZflxZzjFkrLclYrRiXS7WS7FFVP03yoKq6tz22BbBRVc3tNLiesv66tJgtZq20qtqy6xh67jM0k5gupCkqQlXN6zKgIWD9dallYtZKa9dS/g+abQwBzgW+WFX3dRZUv9yX5HjgMUk+M/qks9fHdGqSLwIPTfIGmvrrx3Yck9QJu7K10pJ8iWYM8MT20GuABVV1eHdR9UeSTYB9gI8C7x99vqpOXOpBsv661DIxa6Ul+UVVPXlFx6a6JE+uql90Hccwsf66ZFe2Vs2CJI+vql8DJNkKsOzk0v6Q5H3AFiyZbA7rLKKeWlb9dVxepinIxKxV8W6aJVO/ofkA3ZymjKKWdDrNhgw/wguXFbH+utSyK1urJMmDaNacBvjVwmVBWizJ5VW1c9dxDAPrr0uL2WLWuCWZCfy+qv5YVfcm2Rl4GfDbJEc7HriU7yR5YVV9r+tAhsB7gZ8lsf66pjxbzBq3JJcB+1TVn5I8k2aHm7cBOwNPdHOGJSW5g2aP4XuB+1i8b/VGnQbWQ0kuBi5gVP11Z7BrKrLFrJWx9ohW8UHAMVV1GnBaW7lJI1TVQ7qOYYhYf11qmZi1MtZOsk67+89zgDeOOOff0ihtr8JSqur8yY5lCFh/XWrZla1xS/K/gBcCtwKPA3Ztyyg+ATixqtxwYIQk3x5xcxqwG822hnt3FFJvWX9dWszErJWSZHdgM+DMqrqzPbYNzRZ9l3UaXM8leSzwsao6pOtYJPWXiVmaJEkCzK2qHbuOpW+svy4tZmKWBiTJLJrqVQBr0cxen1dVr+4uqn6y/rq0mIlZGpAkh464eT9NUv5pV/H0mfXXpcWcSSsNiGtwV4r116WWiVlSH1h/XWrZlS2pF6y/LjXW6joAaU2UZO0kH+86jr5LMjPJ3wG0iXhnmu0fP57k4Z0GJ3XExCwNQFUtAJ7SLpHSsn0R+BssqpT2EeArwO3AMR3GJXXGMWZpcOYApyf5OnDnwoNV9c3uQuod669Lo5iYpcF5OHAbMLIEZwEm5sWsvy6N4h++NCBV5aziFTsZOC/JrcDdwE8A2vrrt3cZmNQVZ2VLA5JkOjAL2IOmpXwBcERVze80sJ6x/rq0JBOzNCBJzgK+Bny1PfRq4FVV9dzuopLUdyZmaUCSXF5VO6/omCSN5HIpaXBuTfLqdk3z2kleTTMZTJKWyRazNCBJHgd8FngazRjzz2jGmH/baWCSes3ELElSj7hcShqQJJsCbwC2YMR7raoO6yomSf1nYpYG53Sadbk/wi0MJY2TXdnSgDgDW9KqcFa2NDjfSfLCroOQNFxsMUsDkuQOYAPgXuA+mn2Gq6o26jQwSb1mYpYkqUfsypYkqUdMzJIk9YiJWZKkHjExSwOS5BNJntR1HJKGi4lZGpxfAcckuSjJm5Ns3HVAkvrPWdnSgCXZFngdcAjwU+DYqjqn26gk9ZUtZmmAkqwNbNd+3Qr8AnhnklM6DUxSb9lilgYkyaeAA4CzgeOq6uIR566pqm07C05Sb7mJhTQ4vwT+paruGuPcbpMdjKThYItZmmBJdl3e+aq6bLJikTR8TMzSBEuyvIldVVV7T1owkoaOiVmSpB5xjFkakCTTgH8E9gQK+Anwhaq6p9PAJPWaLWZpQJKcCtwB/Ed76BDgYVV1YHdRSeo7E7M0IEl+UVVPXtExSRrJAiPS4MxJsvvCG0meSlP5S5KWyRazNMGSXEEzprwusC3wu/b25sBVVbVDh+FJ6jkTszTBkmy+vPNV9dvJikXS8HFWtjTBRifeJI8EpnUUjqQh4xizNCBJDkhyHXADcB4wD/h+p0FJ6j0TszQ4HwJ2B66tqi2B5+DkL0krYGKWBue+qroNWCvJWu0ezDt3HZSkfnOMWRqcvyTZEDgfOCnJzcD9HcckqeeclS0NSJINgLtpeqZeBWwMnNS2oiVpTCZmaQCSrA38sKr26ToWScPFMWZpAKpqAXBXko27jkXScHGMWRqce4ArkpwF3LnwYFW9vbuQJPWdiVkanO+2X5I0bo4xSwOUZD1gm/bmNVV1X5fxSOo/E7M0IEn2Ak6kqfgV4LHAoVV1fodhSeo5E7M0IEkuBV5ZVde0t7cBTq6qp3QbmaQ+c1a2NDjrLkzKAFV1Lc1WkJK0TE7+kgZndpLjgK+2t18FXNphPJKGgF3Z0oAkeRDwFmBPmjHm84F/r6p7Ow1MUq+ZmKUBSfJS4HsmYkkrwzFmaXAOAK5N8tUk+yVx6EjSCtlilgYoybrAC4CDaLq0z6qqw7uNSlKfmZilAWuT8/OB1wHPqKpNOw5JUo/ZlS0NSJLnJzkBuB54OfAlYLNOg5LUe7aYpQFJcgpwCvB9J4BJGi8TsyRJPWJXtjQgSXZPckmS/07ytyQLkvy167gk9ZuJWRqczwKHANcB6wOHA7M6jUhS77muUhqgqro+ydpVtQA4PsnPuo5JUr+ZmKXBuavdj/nyJB8DbgQ26DgmST1nV7Y0OK+heY+9FbiTZj/ml3UakaTec1a2NMGSnF1Vz0ny0ar6n13HI2m42JUtTbzNkjwLOKBdy5yRJ6vqsm7CkjQMbDFLEyzJy4HX09TGvoQlE3NV1d6dBCZpKJiYpQFJclRVfajrOCQNFxOzJEk94qxsSZJ6xMQsSVKPmJilAUiyVpJfdh2HpOFjYpYGoKoeAH6R5HFdxyJpuLiOWRqczYArk1xMU/kLgKo6oLuQJPWdiVkanA90HYCk4eNyKWmAkmwObF1VP0ryYGDtqrqj67gk9ZdjzNKAJHkD8A3gi+2hxwD/1V1EkoaBiVkanLcAewB/Baiq64BHdhqRpN4zMUuDc29V/W3hjSTrAI4dSVouE7M0OOcleR+wfpLnAl8Hvt1xTJJ6zslf0oAkWYtml6nn0eww9UPgS+WbTtJymJglSeoR1zFLA5JkD+BoYHOa91po9mPeqsu4JPWbLWZpQJL8CngHcCmwYOHxqrqts6Ak9Z4tZmlwbq+q73cdhKThYotZmmBJdm3/+QpgbeCbwL0Lz1fVZV3EJWk4mJilCZbknOWcrqrae9KCkTR0TMzSgCTZqqp+s6JjkjSSBUakwfnGGMe+PulRSBoqTv6SJliS7YAnARsn+fsRpzYCpnUTlaRhYWKWJt62wP7AQ4EXjTh+B/CGTiKSNDQcY5YGJMnTqurCruOQNFxMzNIES/KeqvpYklmMsZtUVb29g7AkDQm7sqWJd3X7fXanUUgaSraYpQFLskFV3dl1HJKGg8ulpAFJ8rQkV9G2oJM8Ocm/dxyWpJ4zMUuD8/8B+wK3AVTVL4BndhqRpN4zMUsDVFW/H3VowZh3lKSWk7+kwfl9kqcDlWQ94O0snhgmSWNy8pc0IEk2AT4N7AMEOBM4wv2YJS2PiVmSpB6xK1uaYEnev5zTVVUfmrRgJA0dW8zSBEvyz2Mc3gB4PfCIqtpwkkOSNERMzNIAJXkIcARNUj4V+GRV3dxtVJL6zK5saQCSPBx4J/Aq4ERg16r6c7dRSRoGJmZpgiX5OPD3wDHAjlX13x2HJGmI2JUtTbAkDwD3Avez5O5SoZn8tVEngUkaCiZmSZJ6xJKckiT1iIlZkqQeMTFLktQjJmZpEiQZ98zsJHsl+c4q/py1knwmyS+TXJHkkiRbrmwMq2Phz1md30OaylwuJa1ZDgIeDexUVQ8kmQ7c2XFMKy3JOlV1f9dxSF2wxSx1JMkJSV4+4vZSLdokM5PMSbJVkg2SfLltBc9J8uIxnnYz4MaqegCgquaPLmySZJMkFybZL8lXRz5PkpOSHJDke0l2ao/NWVj/O8mHkhyeZMMkZye5rG2ZjxXLSv0eSf4hydeTfJtmJy5pSrLFLPVUu5fzLODFVfW7JP8H+HFVHZbkocDFSX5UVSNbxKcCFyR5BnA28B9VNWfEcz4KOAP4l6o6q70YeAdwepKNgacDhwLbA89IMo9mPfYe7VPsCfwHcA/w0qr6a7u95c+TnFFjrL8c7+/R3v1pNK39P63u6ycNK1vMUj89kaZy2Iuq6nftsecBRya5HDgXmAY8buSDqmo+sC3wXuAB4Owkz2lPr0uTrN9TVWe19z8PeEKSRwKHAKe1Xcg/AZ5Jk4i/C2yY5MHAFlV1DU2xlP+TZC7wI+AxwKMm4Pc4y6Ssqc4Ws9Sd+2kvjpMEWG/EuRtpEtYuwB/aYwFe1ibGZaqqe4HvA99PchPwEpqEfD9wKbAvcN6Ih3yVpqb3wcBh7bFLgBnAb4CzgE2AN7SPp73/psBTquq+tmU9bYxwxv17JHkqQzgeLk00W8xSd+YBT2n//WKaFu1CfwH2o2mV7tUe+yHwtjaJk2SX0U+YZNckj27/vRawE/Db9nTRJN7tkhw54mEnAP8EUFVXtt//BvweeAXwc5oW9Lva7wAbAze3SfnZwObL+B1X6feQpjITszQ5Hpxk/oivdwLHAs9KcjGwVGuxqm4CXgR8rm1Nfogmec9N8sv29miPBL7dnp9L00r+7IjnXEDTMn52kn8c8XOuBo4f9Vw/AW6qqrvaf09ncWI+CZiRZDZN6/lXy/rFV/H3kKYsa2VLU1w7dnwFzdaUt3cdjzTV2WKWprAk+9C0dmeZlKV+sMUsSVKP2GKWJKlHTMySJPWIiVmSpB4xMUuS1CMmZkmSesTELElSj/z/TCRot25s4+g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descr="download.png"/>
          <p:cNvPicPr>
            <a:picLocks noChangeAspect="1"/>
          </p:cNvPicPr>
          <p:nvPr/>
        </p:nvPicPr>
        <p:blipFill>
          <a:blip r:embed="rId4"/>
          <a:stretch>
            <a:fillRect/>
          </a:stretch>
        </p:blipFill>
        <p:spPr>
          <a:xfrm>
            <a:off x="533400" y="1676400"/>
            <a:ext cx="6173606" cy="4922006"/>
          </a:xfrm>
          <a:prstGeom prst="rect">
            <a:avLst/>
          </a:prstGeom>
          <a:ln>
            <a:solidFill>
              <a:schemeClr val="tx1"/>
            </a:solidFill>
          </a:ln>
        </p:spPr>
      </p:pic>
      <p:pic>
        <p:nvPicPr>
          <p:cNvPr id="3" name="18">
            <a:hlinkClick r:id="" action="ppaction://media"/>
            <a:extLst>
              <a:ext uri="{FF2B5EF4-FFF2-40B4-BE49-F238E27FC236}">
                <a16:creationId xmlns:a16="http://schemas.microsoft.com/office/drawing/2014/main" xmlns="" id="{2C3E7D64-A3D4-45C0-BB50-72BCF6FFE2BF}"/>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4267200" y="3124200"/>
            <a:ext cx="609600" cy="609600"/>
          </a:xfrm>
          <a:prstGeom prst="rect">
            <a:avLst/>
          </a:prstGeom>
        </p:spPr>
      </p:pic>
    </p:spTree>
  </p:cSld>
  <p:clrMapOvr>
    <a:masterClrMapping/>
  </p:clrMapOvr>
  <p:transition advTm="5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066800"/>
          </a:xfrm>
        </p:spPr>
        <p:txBody>
          <a:bodyPr>
            <a:normAutofit/>
          </a:bodyPr>
          <a:lstStyle/>
          <a:p>
            <a:pPr algn="ctr"/>
            <a:r>
              <a:rPr lang="en-US" sz="4800" dirty="0">
                <a:latin typeface="Times New Roman" pitchFamily="18" charset="0"/>
                <a:cs typeface="Times New Roman" pitchFamily="18" charset="0"/>
              </a:rPr>
              <a:t>Thank You!!</a:t>
            </a:r>
          </a:p>
        </p:txBody>
      </p:sp>
      <p:pic>
        <p:nvPicPr>
          <p:cNvPr id="4" name="19">
            <a:hlinkClick r:id="" action="ppaction://media"/>
            <a:extLst>
              <a:ext uri="{FF2B5EF4-FFF2-40B4-BE49-F238E27FC236}">
                <a16:creationId xmlns:a16="http://schemas.microsoft.com/office/drawing/2014/main" xmlns="" id="{1BEC017F-3979-4B73-B82D-DF4DD7539DAB}"/>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4267200" y="3124200"/>
            <a:ext cx="609600" cy="609600"/>
          </a:xfrm>
          <a:prstGeom prst="rect">
            <a:avLst/>
          </a:prstGeom>
        </p:spPr>
      </p:pic>
    </p:spTree>
  </p:cSld>
  <p:clrMapOvr>
    <a:masterClrMapping/>
  </p:clrMapOvr>
  <p:transition advTm="1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066800"/>
          </a:xfrm>
        </p:spPr>
        <p:txBody>
          <a:bodyPr>
            <a:normAutofit/>
          </a:bodyPr>
          <a:lstStyle/>
          <a:p>
            <a:pPr algn="ctr"/>
            <a:r>
              <a:rPr lang="en-US" sz="4800" dirty="0">
                <a:latin typeface="Times New Roman" pitchFamily="18" charset="0"/>
                <a:cs typeface="Times New Roman" pitchFamily="18" charset="0"/>
              </a:rPr>
              <a:t>Data Preparation</a:t>
            </a:r>
          </a:p>
        </p:txBody>
      </p:sp>
    </p:spTree>
  </p:cSld>
  <p:clrMapOvr>
    <a:masterClrMapping/>
  </p:clrMapOvr>
  <p:transition advTm="2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066800"/>
          </a:xfrm>
        </p:spPr>
        <p:txBody>
          <a:bodyPr>
            <a:normAutofit/>
          </a:bodyPr>
          <a:lstStyle/>
          <a:p>
            <a:r>
              <a:rPr lang="en-US" sz="3200" dirty="0">
                <a:latin typeface="Times New Roman" pitchFamily="18" charset="0"/>
                <a:cs typeface="Times New Roman" pitchFamily="18" charset="0"/>
              </a:rPr>
              <a:t>Data Preparation</a:t>
            </a:r>
          </a:p>
        </p:txBody>
      </p:sp>
      <p:sp>
        <p:nvSpPr>
          <p:cNvPr id="3" name="Content Placeholder 2"/>
          <p:cNvSpPr>
            <a:spLocks noGrp="1"/>
          </p:cNvSpPr>
          <p:nvPr>
            <p:ph idx="1"/>
          </p:nvPr>
        </p:nvSpPr>
        <p:spPr>
          <a:xfrm>
            <a:off x="457200" y="1905000"/>
            <a:ext cx="8229600" cy="4325112"/>
          </a:xfrm>
        </p:spPr>
        <p:txBody>
          <a:bodyPr>
            <a:normAutofit/>
          </a:bodyPr>
          <a:lstStyle/>
          <a:p>
            <a:r>
              <a:rPr lang="en-US" sz="2400" dirty="0">
                <a:latin typeface="Times New Roman" pitchFamily="18" charset="0"/>
                <a:cs typeface="Times New Roman" pitchFamily="18" charset="0"/>
              </a:rPr>
              <a:t>Retrieving data</a:t>
            </a:r>
          </a:p>
          <a:p>
            <a:r>
              <a:rPr lang="en-US" sz="2400" dirty="0">
                <a:latin typeface="Times New Roman" pitchFamily="18" charset="0"/>
                <a:cs typeface="Times New Roman" pitchFamily="18" charset="0"/>
              </a:rPr>
              <a:t>Checking data types</a:t>
            </a:r>
          </a:p>
          <a:p>
            <a:r>
              <a:rPr lang="en-US" sz="2400" dirty="0">
                <a:latin typeface="Times New Roman" pitchFamily="18" charset="0"/>
                <a:cs typeface="Times New Roman" pitchFamily="18" charset="0"/>
              </a:rPr>
              <a:t>Checking for typos</a:t>
            </a:r>
          </a:p>
          <a:p>
            <a:r>
              <a:rPr lang="en-US" sz="2400" dirty="0">
                <a:latin typeface="Times New Roman" pitchFamily="18" charset="0"/>
                <a:cs typeface="Times New Roman" pitchFamily="18" charset="0"/>
              </a:rPr>
              <a:t>Checking for Extra Whitespaces</a:t>
            </a:r>
          </a:p>
          <a:p>
            <a:r>
              <a:rPr lang="en-US" sz="2400" dirty="0">
                <a:latin typeface="Times New Roman" pitchFamily="18" charset="0"/>
                <a:cs typeface="Times New Roman" pitchFamily="18" charset="0"/>
              </a:rPr>
              <a:t>Changing cases</a:t>
            </a:r>
          </a:p>
          <a:p>
            <a:r>
              <a:rPr lang="en-US" sz="2400" dirty="0">
                <a:latin typeface="Times New Roman" pitchFamily="18" charset="0"/>
                <a:cs typeface="Times New Roman" pitchFamily="18" charset="0"/>
              </a:rPr>
              <a:t>Sanity checks</a:t>
            </a:r>
          </a:p>
          <a:p>
            <a:r>
              <a:rPr lang="en-US" sz="2400" dirty="0">
                <a:latin typeface="Times New Roman" pitchFamily="18" charset="0"/>
                <a:cs typeface="Times New Roman" pitchFamily="18" charset="0"/>
              </a:rPr>
              <a:t>Handling missing values</a:t>
            </a:r>
          </a:p>
        </p:txBody>
      </p:sp>
      <p:pic>
        <p:nvPicPr>
          <p:cNvPr id="6" name="3">
            <a:hlinkClick r:id="" action="ppaction://media"/>
            <a:extLst>
              <a:ext uri="{FF2B5EF4-FFF2-40B4-BE49-F238E27FC236}">
                <a16:creationId xmlns:a16="http://schemas.microsoft.com/office/drawing/2014/main" xmlns="" id="{AE2DF861-8998-4BBD-87A1-13A690869C33}"/>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4267200" y="3124200"/>
            <a:ext cx="609600" cy="609600"/>
          </a:xfrm>
          <a:prstGeom prst="rect">
            <a:avLst/>
          </a:prstGeom>
        </p:spPr>
      </p:pic>
    </p:spTree>
  </p:cSld>
  <p:clrMapOvr>
    <a:masterClrMapping/>
  </p:clrMapOvr>
  <p:transition advTm="1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066800"/>
          </a:xfrm>
        </p:spPr>
        <p:txBody>
          <a:bodyPr>
            <a:normAutofit/>
          </a:bodyPr>
          <a:lstStyle/>
          <a:p>
            <a:r>
              <a:rPr lang="en-US" sz="3200" dirty="0">
                <a:latin typeface="Times New Roman" pitchFamily="18" charset="0"/>
                <a:cs typeface="Times New Roman" pitchFamily="18" charset="0"/>
              </a:rPr>
              <a:t>Retrieving data</a:t>
            </a:r>
          </a:p>
        </p:txBody>
      </p:sp>
      <p:pic>
        <p:nvPicPr>
          <p:cNvPr id="4" name="Picture 3" descr="1.PNG"/>
          <p:cNvPicPr>
            <a:picLocks noChangeAspect="1"/>
          </p:cNvPicPr>
          <p:nvPr/>
        </p:nvPicPr>
        <p:blipFill>
          <a:blip r:embed="rId4"/>
          <a:stretch>
            <a:fillRect/>
          </a:stretch>
        </p:blipFill>
        <p:spPr>
          <a:xfrm>
            <a:off x="457200" y="2362200"/>
            <a:ext cx="6496957" cy="3858164"/>
          </a:xfrm>
          <a:prstGeom prst="rect">
            <a:avLst/>
          </a:prstGeom>
          <a:ln>
            <a:solidFill>
              <a:schemeClr val="tx1"/>
            </a:solidFill>
          </a:ln>
        </p:spPr>
      </p:pic>
      <p:sp>
        <p:nvSpPr>
          <p:cNvPr id="6" name="TextBox 5"/>
          <p:cNvSpPr txBox="1"/>
          <p:nvPr/>
        </p:nvSpPr>
        <p:spPr>
          <a:xfrm>
            <a:off x="381000" y="1752600"/>
            <a:ext cx="8077200" cy="461665"/>
          </a:xfrm>
          <a:prstGeom prst="rect">
            <a:avLst/>
          </a:prstGeom>
          <a:noFill/>
        </p:spPr>
        <p:txBody>
          <a:bodyPr wrap="square" rtlCol="0">
            <a:spAutoFit/>
          </a:bodyPr>
          <a:lstStyle/>
          <a:p>
            <a:r>
              <a:rPr lang="en-US" sz="2400" dirty="0">
                <a:latin typeface="Times New Roman" pitchFamily="18" charset="0"/>
                <a:cs typeface="Times New Roman" pitchFamily="18" charset="0"/>
              </a:rPr>
              <a:t>Dataset imported using read_csv function</a:t>
            </a:r>
          </a:p>
        </p:txBody>
      </p:sp>
      <p:pic>
        <p:nvPicPr>
          <p:cNvPr id="7" name="4">
            <a:hlinkClick r:id="" action="ppaction://media"/>
            <a:extLst>
              <a:ext uri="{FF2B5EF4-FFF2-40B4-BE49-F238E27FC236}">
                <a16:creationId xmlns:a16="http://schemas.microsoft.com/office/drawing/2014/main" xmlns="" id="{EACAD392-757D-485F-827C-93CFE8689784}"/>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4267200" y="3124200"/>
            <a:ext cx="609600" cy="609600"/>
          </a:xfrm>
          <a:prstGeom prst="rect">
            <a:avLst/>
          </a:prstGeom>
        </p:spPr>
      </p:pic>
    </p:spTree>
  </p:cSld>
  <p:clrMapOvr>
    <a:masterClrMapping/>
  </p:clrMapOvr>
  <p:transition advTm="2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a:bodyPr>
          <a:lstStyle/>
          <a:p>
            <a:r>
              <a:rPr lang="en-US" sz="3200" dirty="0">
                <a:latin typeface="Times New Roman" pitchFamily="18" charset="0"/>
                <a:cs typeface="Times New Roman" pitchFamily="18" charset="0"/>
              </a:rPr>
              <a:t>Retrieving data</a:t>
            </a:r>
          </a:p>
        </p:txBody>
      </p:sp>
      <p:pic>
        <p:nvPicPr>
          <p:cNvPr id="5" name="Picture 4" descr="2.PNG"/>
          <p:cNvPicPr>
            <a:picLocks noChangeAspect="1"/>
          </p:cNvPicPr>
          <p:nvPr/>
        </p:nvPicPr>
        <p:blipFill>
          <a:blip r:embed="rId4"/>
          <a:stretch>
            <a:fillRect/>
          </a:stretch>
        </p:blipFill>
        <p:spPr>
          <a:xfrm>
            <a:off x="609600" y="3048000"/>
            <a:ext cx="6735115" cy="3305615"/>
          </a:xfrm>
          <a:prstGeom prst="rect">
            <a:avLst/>
          </a:prstGeom>
          <a:ln>
            <a:solidFill>
              <a:schemeClr val="tx1"/>
            </a:solidFill>
          </a:ln>
        </p:spPr>
      </p:pic>
      <p:sp>
        <p:nvSpPr>
          <p:cNvPr id="6" name="TextBox 5"/>
          <p:cNvSpPr txBox="1"/>
          <p:nvPr/>
        </p:nvSpPr>
        <p:spPr>
          <a:xfrm>
            <a:off x="457200" y="1981200"/>
            <a:ext cx="8077200" cy="830997"/>
          </a:xfrm>
          <a:prstGeom prst="rect">
            <a:avLst/>
          </a:prstGeom>
          <a:noFill/>
        </p:spPr>
        <p:txBody>
          <a:bodyPr wrap="square" rtlCol="0">
            <a:spAutoFit/>
          </a:bodyPr>
          <a:lstStyle/>
          <a:p>
            <a:pPr>
              <a:buFont typeface="Arial" pitchFamily="34" charset="0"/>
              <a:buChar char="•"/>
            </a:pPr>
            <a:r>
              <a:rPr lang="en-US" sz="2400" dirty="0">
                <a:latin typeface="Times New Roman" pitchFamily="18" charset="0"/>
                <a:cs typeface="Times New Roman" pitchFamily="18" charset="0"/>
              </a:rPr>
              <a:t> Unnamed columns are renamed using rename() function</a:t>
            </a:r>
          </a:p>
          <a:p>
            <a:pPr>
              <a:buFont typeface="Arial" pitchFamily="34" charset="0"/>
              <a:buChar char="•"/>
            </a:pPr>
            <a:r>
              <a:rPr lang="en-US" sz="2400" dirty="0">
                <a:latin typeface="Times New Roman" pitchFamily="18" charset="0"/>
                <a:cs typeface="Times New Roman" pitchFamily="18" charset="0"/>
              </a:rPr>
              <a:t> First row is removed from the dataset </a:t>
            </a:r>
          </a:p>
        </p:txBody>
      </p:sp>
      <p:pic>
        <p:nvPicPr>
          <p:cNvPr id="7" name="5">
            <a:hlinkClick r:id="" action="ppaction://media"/>
            <a:extLst>
              <a:ext uri="{FF2B5EF4-FFF2-40B4-BE49-F238E27FC236}">
                <a16:creationId xmlns:a16="http://schemas.microsoft.com/office/drawing/2014/main" xmlns="" id="{B35F7A30-95F5-4747-81C4-21C22D21EC13}"/>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4267200" y="3124200"/>
            <a:ext cx="609600" cy="609600"/>
          </a:xfrm>
          <a:prstGeom prst="rect">
            <a:avLst/>
          </a:prstGeom>
        </p:spPr>
      </p:pic>
    </p:spTree>
  </p:cSld>
  <p:clrMapOvr>
    <a:masterClrMapping/>
  </p:clrMapOvr>
  <p:transition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a:bodyPr>
          <a:lstStyle/>
          <a:p>
            <a:r>
              <a:rPr lang="en-US" sz="3200" dirty="0">
                <a:latin typeface="Times New Roman" pitchFamily="18" charset="0"/>
                <a:cs typeface="Times New Roman" pitchFamily="18" charset="0"/>
              </a:rPr>
              <a:t>Checking data types</a:t>
            </a:r>
          </a:p>
        </p:txBody>
      </p:sp>
      <p:pic>
        <p:nvPicPr>
          <p:cNvPr id="8" name="Picture 7" descr="5.PNG"/>
          <p:cNvPicPr>
            <a:picLocks noChangeAspect="1"/>
          </p:cNvPicPr>
          <p:nvPr/>
        </p:nvPicPr>
        <p:blipFill>
          <a:blip r:embed="rId4"/>
          <a:stretch>
            <a:fillRect/>
          </a:stretch>
        </p:blipFill>
        <p:spPr>
          <a:xfrm>
            <a:off x="533400" y="2819400"/>
            <a:ext cx="3891112" cy="1905000"/>
          </a:xfrm>
          <a:prstGeom prst="rect">
            <a:avLst/>
          </a:prstGeom>
          <a:ln>
            <a:solidFill>
              <a:schemeClr val="tx1"/>
            </a:solidFill>
          </a:ln>
        </p:spPr>
      </p:pic>
      <p:pic>
        <p:nvPicPr>
          <p:cNvPr id="9" name="Picture 8" descr="6.PNG"/>
          <p:cNvPicPr>
            <a:picLocks noChangeAspect="1"/>
          </p:cNvPicPr>
          <p:nvPr/>
        </p:nvPicPr>
        <p:blipFill>
          <a:blip r:embed="rId5"/>
          <a:stretch>
            <a:fillRect/>
          </a:stretch>
        </p:blipFill>
        <p:spPr>
          <a:xfrm>
            <a:off x="499872" y="1847088"/>
            <a:ext cx="2895600" cy="685800"/>
          </a:xfrm>
          <a:prstGeom prst="rect">
            <a:avLst/>
          </a:prstGeom>
          <a:ln>
            <a:solidFill>
              <a:schemeClr val="tx1"/>
            </a:solidFill>
          </a:ln>
        </p:spPr>
      </p:pic>
      <p:pic>
        <p:nvPicPr>
          <p:cNvPr id="10" name="Picture 9" descr="7.PNG"/>
          <p:cNvPicPr>
            <a:picLocks noChangeAspect="1"/>
          </p:cNvPicPr>
          <p:nvPr/>
        </p:nvPicPr>
        <p:blipFill>
          <a:blip r:embed="rId6"/>
          <a:stretch>
            <a:fillRect/>
          </a:stretch>
        </p:blipFill>
        <p:spPr>
          <a:xfrm>
            <a:off x="457200" y="5638800"/>
            <a:ext cx="8382001" cy="533400"/>
          </a:xfrm>
          <a:prstGeom prst="rect">
            <a:avLst/>
          </a:prstGeom>
          <a:ln>
            <a:solidFill>
              <a:schemeClr val="tx1"/>
            </a:solidFill>
          </a:ln>
        </p:spPr>
      </p:pic>
      <p:sp>
        <p:nvSpPr>
          <p:cNvPr id="7" name="TextBox 6"/>
          <p:cNvSpPr txBox="1"/>
          <p:nvPr/>
        </p:nvSpPr>
        <p:spPr>
          <a:xfrm>
            <a:off x="3886200" y="1905000"/>
            <a:ext cx="2743200" cy="461665"/>
          </a:xfrm>
          <a:prstGeom prst="rect">
            <a:avLst/>
          </a:prstGeom>
          <a:noFill/>
        </p:spPr>
        <p:txBody>
          <a:bodyPr wrap="square" rtlCol="0">
            <a:spAutoFit/>
          </a:bodyPr>
          <a:lstStyle/>
          <a:p>
            <a:r>
              <a:rPr lang="en-US" sz="2400" dirty="0">
                <a:latin typeface="Times New Roman" pitchFamily="18" charset="0"/>
                <a:cs typeface="Times New Roman" pitchFamily="18" charset="0"/>
              </a:rPr>
              <a:t>Datatype of Gender</a:t>
            </a:r>
          </a:p>
        </p:txBody>
      </p:sp>
      <p:sp>
        <p:nvSpPr>
          <p:cNvPr id="11" name="TextBox 10"/>
          <p:cNvSpPr txBox="1"/>
          <p:nvPr/>
        </p:nvSpPr>
        <p:spPr>
          <a:xfrm>
            <a:off x="4953000" y="3276600"/>
            <a:ext cx="3581400" cy="830997"/>
          </a:xfrm>
          <a:prstGeom prst="rect">
            <a:avLst/>
          </a:prstGeom>
          <a:noFill/>
        </p:spPr>
        <p:txBody>
          <a:bodyPr wrap="square" rtlCol="0">
            <a:spAutoFit/>
          </a:bodyPr>
          <a:lstStyle/>
          <a:p>
            <a:r>
              <a:rPr lang="en-US" sz="2400" dirty="0">
                <a:latin typeface="Times New Roman" pitchFamily="18" charset="0"/>
                <a:cs typeface="Times New Roman" pitchFamily="18" charset="0"/>
              </a:rPr>
              <a:t>Unique values of Gender with their total count</a:t>
            </a:r>
          </a:p>
        </p:txBody>
      </p:sp>
      <p:sp>
        <p:nvSpPr>
          <p:cNvPr id="12" name="TextBox 11"/>
          <p:cNvSpPr txBox="1"/>
          <p:nvPr/>
        </p:nvSpPr>
        <p:spPr>
          <a:xfrm>
            <a:off x="381000" y="5029200"/>
            <a:ext cx="8077200" cy="461665"/>
          </a:xfrm>
          <a:prstGeom prst="rect">
            <a:avLst/>
          </a:prstGeom>
          <a:noFill/>
        </p:spPr>
        <p:txBody>
          <a:bodyPr wrap="square" rtlCol="0">
            <a:spAutoFit/>
          </a:bodyPr>
          <a:lstStyle/>
          <a:p>
            <a:r>
              <a:rPr lang="en-US" sz="2400" dirty="0">
                <a:latin typeface="Times New Roman" pitchFamily="18" charset="0"/>
                <a:cs typeface="Times New Roman" pitchFamily="18" charset="0"/>
              </a:rPr>
              <a:t>Setting ‘category’ datatype to Gender using astype() function</a:t>
            </a:r>
          </a:p>
        </p:txBody>
      </p:sp>
      <p:pic>
        <p:nvPicPr>
          <p:cNvPr id="3" name="6">
            <a:hlinkClick r:id="" action="ppaction://media"/>
            <a:extLst>
              <a:ext uri="{FF2B5EF4-FFF2-40B4-BE49-F238E27FC236}">
                <a16:creationId xmlns:a16="http://schemas.microsoft.com/office/drawing/2014/main" xmlns="" id="{26F1842B-2867-4BD7-8D21-6C3EF55F8593}"/>
              </a:ext>
            </a:extLst>
          </p:cNvPr>
          <p:cNvPicPr>
            <a:picLocks noChangeAspect="1"/>
          </p:cNvPicPr>
          <p:nvPr>
            <a:videoFile r:link="rId1"/>
            <p:extLst>
              <p:ext uri="{DAA4B4D4-6D71-4841-9C94-3DE7FCFB9230}">
                <p14:media xmlns:p14="http://schemas.microsoft.com/office/powerpoint/2010/main" xmlns="" r:embed="rId7"/>
              </p:ext>
            </p:extLst>
          </p:nvPr>
        </p:nvPicPr>
        <p:blipFill>
          <a:blip r:embed="rId8" cstate="print"/>
          <a:stretch>
            <a:fillRect/>
          </a:stretch>
        </p:blipFill>
        <p:spPr>
          <a:xfrm>
            <a:off x="4267200" y="3124200"/>
            <a:ext cx="609600" cy="609600"/>
          </a:xfrm>
          <a:prstGeom prst="rect">
            <a:avLst/>
          </a:prstGeom>
        </p:spPr>
      </p:pic>
    </p:spTree>
  </p:cSld>
  <p:clrMapOvr>
    <a:masterClrMapping/>
  </p:clrMapOvr>
  <p:transition advTm="4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a:bodyPr>
          <a:lstStyle/>
          <a:p>
            <a:r>
              <a:rPr lang="en-US" sz="3200" dirty="0">
                <a:latin typeface="Times New Roman" pitchFamily="18" charset="0"/>
                <a:cs typeface="Times New Roman" pitchFamily="18" charset="0"/>
              </a:rPr>
              <a:t>Checking for typos</a:t>
            </a:r>
          </a:p>
        </p:txBody>
      </p:sp>
      <p:pic>
        <p:nvPicPr>
          <p:cNvPr id="4" name="Picture 3" descr="5.PNG"/>
          <p:cNvPicPr>
            <a:picLocks noChangeAspect="1"/>
          </p:cNvPicPr>
          <p:nvPr/>
        </p:nvPicPr>
        <p:blipFill>
          <a:blip r:embed="rId4"/>
          <a:stretch>
            <a:fillRect/>
          </a:stretch>
        </p:blipFill>
        <p:spPr>
          <a:xfrm>
            <a:off x="609600" y="2514600"/>
            <a:ext cx="3891112" cy="1905000"/>
          </a:xfrm>
          <a:prstGeom prst="rect">
            <a:avLst/>
          </a:prstGeom>
          <a:ln>
            <a:solidFill>
              <a:schemeClr val="tx1"/>
            </a:solidFill>
          </a:ln>
        </p:spPr>
      </p:pic>
      <p:pic>
        <p:nvPicPr>
          <p:cNvPr id="5" name="Picture 4" descr="8.PNG"/>
          <p:cNvPicPr>
            <a:picLocks noChangeAspect="1"/>
          </p:cNvPicPr>
          <p:nvPr/>
        </p:nvPicPr>
        <p:blipFill>
          <a:blip r:embed="rId5"/>
          <a:stretch>
            <a:fillRect/>
          </a:stretch>
        </p:blipFill>
        <p:spPr>
          <a:xfrm>
            <a:off x="609600" y="5257800"/>
            <a:ext cx="3733800" cy="990600"/>
          </a:xfrm>
          <a:prstGeom prst="rect">
            <a:avLst/>
          </a:prstGeom>
          <a:ln>
            <a:solidFill>
              <a:schemeClr val="tx1"/>
            </a:solidFill>
          </a:ln>
        </p:spPr>
      </p:pic>
      <p:sp>
        <p:nvSpPr>
          <p:cNvPr id="7" name="TextBox 6"/>
          <p:cNvSpPr txBox="1"/>
          <p:nvPr/>
        </p:nvSpPr>
        <p:spPr>
          <a:xfrm>
            <a:off x="533400" y="4648200"/>
            <a:ext cx="8077200" cy="461665"/>
          </a:xfrm>
          <a:prstGeom prst="rect">
            <a:avLst/>
          </a:prstGeom>
          <a:noFill/>
        </p:spPr>
        <p:txBody>
          <a:bodyPr wrap="square" rtlCol="0">
            <a:spAutoFit/>
          </a:bodyPr>
          <a:lstStyle/>
          <a:p>
            <a:r>
              <a:rPr lang="en-US" sz="2400" dirty="0">
                <a:latin typeface="Times New Roman" pitchFamily="18" charset="0"/>
                <a:cs typeface="Times New Roman" pitchFamily="18" charset="0"/>
              </a:rPr>
              <a:t>Correcting the typos using loc[] function </a:t>
            </a:r>
          </a:p>
        </p:txBody>
      </p:sp>
      <p:sp>
        <p:nvSpPr>
          <p:cNvPr id="8" name="TextBox 7"/>
          <p:cNvSpPr txBox="1"/>
          <p:nvPr/>
        </p:nvSpPr>
        <p:spPr>
          <a:xfrm>
            <a:off x="533400" y="1828800"/>
            <a:ext cx="8077200" cy="461665"/>
          </a:xfrm>
          <a:prstGeom prst="rect">
            <a:avLst/>
          </a:prstGeom>
          <a:noFill/>
        </p:spPr>
        <p:txBody>
          <a:bodyPr wrap="square" rtlCol="0">
            <a:spAutoFit/>
          </a:bodyPr>
          <a:lstStyle/>
          <a:p>
            <a:r>
              <a:rPr lang="en-US" sz="2400" dirty="0">
                <a:latin typeface="Times New Roman" pitchFamily="18" charset="0"/>
                <a:cs typeface="Times New Roman" pitchFamily="18" charset="0"/>
              </a:rPr>
              <a:t>Checking  typos for Gender </a:t>
            </a:r>
          </a:p>
        </p:txBody>
      </p:sp>
      <p:pic>
        <p:nvPicPr>
          <p:cNvPr id="3" name="7">
            <a:hlinkClick r:id="" action="ppaction://media"/>
            <a:extLst>
              <a:ext uri="{FF2B5EF4-FFF2-40B4-BE49-F238E27FC236}">
                <a16:creationId xmlns:a16="http://schemas.microsoft.com/office/drawing/2014/main" xmlns="" id="{776B6ED8-CAA4-4CB7-8C1F-A3C586A02CCE}"/>
              </a:ext>
            </a:extLst>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4267200" y="3124200"/>
            <a:ext cx="609600" cy="609600"/>
          </a:xfrm>
          <a:prstGeom prst="rect">
            <a:avLst/>
          </a:prstGeom>
        </p:spPr>
      </p:pic>
    </p:spTree>
  </p:cSld>
  <p:clrMapOvr>
    <a:masterClrMapping/>
  </p:clrMapOvr>
  <p:transition advTm="3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a:bodyPr>
          <a:lstStyle/>
          <a:p>
            <a:r>
              <a:rPr lang="en-US" sz="3200" dirty="0">
                <a:latin typeface="Times New Roman" pitchFamily="18" charset="0"/>
                <a:cs typeface="Times New Roman" pitchFamily="18" charset="0"/>
              </a:rPr>
              <a:t>Checking for Extra Whitespaces</a:t>
            </a:r>
          </a:p>
        </p:txBody>
      </p:sp>
      <p:pic>
        <p:nvPicPr>
          <p:cNvPr id="6" name="Picture 5" descr="9.PNG"/>
          <p:cNvPicPr>
            <a:picLocks noChangeAspect="1"/>
          </p:cNvPicPr>
          <p:nvPr/>
        </p:nvPicPr>
        <p:blipFill>
          <a:blip r:embed="rId4"/>
          <a:stretch>
            <a:fillRect/>
          </a:stretch>
        </p:blipFill>
        <p:spPr>
          <a:xfrm>
            <a:off x="533400" y="2667000"/>
            <a:ext cx="7696200" cy="1066800"/>
          </a:xfrm>
          <a:prstGeom prst="rect">
            <a:avLst/>
          </a:prstGeom>
          <a:ln>
            <a:solidFill>
              <a:schemeClr val="tx1"/>
            </a:solidFill>
          </a:ln>
        </p:spPr>
      </p:pic>
      <p:pic>
        <p:nvPicPr>
          <p:cNvPr id="8" name="Picture 7" descr="9.1.PNG"/>
          <p:cNvPicPr>
            <a:picLocks noChangeAspect="1"/>
          </p:cNvPicPr>
          <p:nvPr/>
        </p:nvPicPr>
        <p:blipFill>
          <a:blip r:embed="rId5"/>
          <a:stretch>
            <a:fillRect/>
          </a:stretch>
        </p:blipFill>
        <p:spPr>
          <a:xfrm>
            <a:off x="533400" y="4724400"/>
            <a:ext cx="7772400" cy="1057359"/>
          </a:xfrm>
          <a:prstGeom prst="rect">
            <a:avLst/>
          </a:prstGeom>
          <a:ln>
            <a:solidFill>
              <a:schemeClr val="tx1"/>
            </a:solidFill>
          </a:ln>
        </p:spPr>
      </p:pic>
      <p:sp>
        <p:nvSpPr>
          <p:cNvPr id="7" name="TextBox 6"/>
          <p:cNvSpPr txBox="1"/>
          <p:nvPr/>
        </p:nvSpPr>
        <p:spPr>
          <a:xfrm>
            <a:off x="457200" y="4114800"/>
            <a:ext cx="80772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Whitespaces </a:t>
            </a:r>
            <a:r>
              <a:rPr lang="en-US" sz="2400">
                <a:latin typeface="Times New Roman" pitchFamily="18" charset="0"/>
                <a:cs typeface="Times New Roman" pitchFamily="18" charset="0"/>
              </a:rPr>
              <a:t>removed </a:t>
            </a:r>
            <a:r>
              <a:rPr lang="en-US" sz="2400" smtClean="0">
                <a:latin typeface="Times New Roman" pitchFamily="18" charset="0"/>
                <a:cs typeface="Times New Roman" pitchFamily="18" charset="0"/>
              </a:rPr>
              <a:t>from ‘Yes</a:t>
            </a:r>
            <a:r>
              <a:rPr lang="en-US" sz="2400" dirty="0">
                <a:latin typeface="Times New Roman" pitchFamily="18" charset="0"/>
                <a:cs typeface="Times New Roman" pitchFamily="18" charset="0"/>
              </a:rPr>
              <a:t>’ value</a:t>
            </a:r>
          </a:p>
        </p:txBody>
      </p:sp>
      <p:sp>
        <p:nvSpPr>
          <p:cNvPr id="9" name="TextBox 8"/>
          <p:cNvSpPr txBox="1"/>
          <p:nvPr/>
        </p:nvSpPr>
        <p:spPr>
          <a:xfrm>
            <a:off x="457200" y="2057400"/>
            <a:ext cx="8077200" cy="461665"/>
          </a:xfrm>
          <a:prstGeom prst="rect">
            <a:avLst/>
          </a:prstGeom>
          <a:noFill/>
        </p:spPr>
        <p:txBody>
          <a:bodyPr wrap="square" rtlCol="0">
            <a:spAutoFit/>
          </a:bodyPr>
          <a:lstStyle/>
          <a:p>
            <a:r>
              <a:rPr lang="en-US" sz="2400" dirty="0">
                <a:latin typeface="Times New Roman" pitchFamily="18" charset="0"/>
                <a:cs typeface="Times New Roman" pitchFamily="18" charset="0"/>
              </a:rPr>
              <a:t>Extra Whitespace in ‘Yes’ value</a:t>
            </a:r>
          </a:p>
        </p:txBody>
      </p:sp>
      <p:pic>
        <p:nvPicPr>
          <p:cNvPr id="3" name="8">
            <a:hlinkClick r:id="" action="ppaction://media"/>
            <a:extLst>
              <a:ext uri="{FF2B5EF4-FFF2-40B4-BE49-F238E27FC236}">
                <a16:creationId xmlns:a16="http://schemas.microsoft.com/office/drawing/2014/main" xmlns="" id="{6D4C8B24-71FC-4A88-9BDD-28845DDA295F}"/>
              </a:ext>
            </a:extLst>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4267200" y="3124200"/>
            <a:ext cx="609600" cy="609600"/>
          </a:xfrm>
          <a:prstGeom prst="rect">
            <a:avLst/>
          </a:prstGeom>
        </p:spPr>
      </p:pic>
    </p:spTree>
  </p:cSld>
  <p:clrMapOvr>
    <a:masterClrMapping/>
  </p:clrMapOvr>
  <p:transition advTm="27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a:bodyPr>
          <a:lstStyle/>
          <a:p>
            <a:r>
              <a:rPr lang="en-US" sz="3200" dirty="0">
                <a:latin typeface="Times New Roman" pitchFamily="18" charset="0"/>
                <a:cs typeface="Times New Roman" pitchFamily="18" charset="0"/>
              </a:rPr>
              <a:t>Changing cases</a:t>
            </a:r>
          </a:p>
        </p:txBody>
      </p:sp>
      <p:pic>
        <p:nvPicPr>
          <p:cNvPr id="5" name="Picture 4" descr="10.PNG"/>
          <p:cNvPicPr>
            <a:picLocks noChangeAspect="1"/>
          </p:cNvPicPr>
          <p:nvPr/>
        </p:nvPicPr>
        <p:blipFill>
          <a:blip r:embed="rId4"/>
          <a:stretch>
            <a:fillRect/>
          </a:stretch>
        </p:blipFill>
        <p:spPr>
          <a:xfrm>
            <a:off x="609600" y="2590800"/>
            <a:ext cx="7315200" cy="3733800"/>
          </a:xfrm>
          <a:prstGeom prst="rect">
            <a:avLst/>
          </a:prstGeom>
          <a:ln>
            <a:solidFill>
              <a:schemeClr val="tx1"/>
            </a:solidFill>
          </a:ln>
        </p:spPr>
      </p:pic>
      <p:sp>
        <p:nvSpPr>
          <p:cNvPr id="6" name="TextBox 5"/>
          <p:cNvSpPr txBox="1"/>
          <p:nvPr/>
        </p:nvSpPr>
        <p:spPr>
          <a:xfrm>
            <a:off x="457200" y="1981200"/>
            <a:ext cx="8077200" cy="461665"/>
          </a:xfrm>
          <a:prstGeom prst="rect">
            <a:avLst/>
          </a:prstGeom>
          <a:noFill/>
        </p:spPr>
        <p:txBody>
          <a:bodyPr wrap="square" rtlCol="0">
            <a:spAutoFit/>
          </a:bodyPr>
          <a:lstStyle/>
          <a:p>
            <a:r>
              <a:rPr lang="en-US" sz="2400" dirty="0">
                <a:latin typeface="Times New Roman" pitchFamily="18" charset="0"/>
                <a:cs typeface="Times New Roman" pitchFamily="18" charset="0"/>
              </a:rPr>
              <a:t>Casting textual data into Upper case using str.upper() function</a:t>
            </a:r>
          </a:p>
        </p:txBody>
      </p:sp>
      <p:pic>
        <p:nvPicPr>
          <p:cNvPr id="3" name="9">
            <a:hlinkClick r:id="" action="ppaction://media"/>
            <a:extLst>
              <a:ext uri="{FF2B5EF4-FFF2-40B4-BE49-F238E27FC236}">
                <a16:creationId xmlns:a16="http://schemas.microsoft.com/office/drawing/2014/main" xmlns="" id="{3B089B96-717A-4DD5-9106-4BDDFA787771}"/>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4267200" y="3124200"/>
            <a:ext cx="609600" cy="609600"/>
          </a:xfrm>
          <a:prstGeom prst="rect">
            <a:avLst/>
          </a:prstGeom>
        </p:spPr>
      </p:pic>
    </p:spTree>
  </p:cSld>
  <p:clrMapOvr>
    <a:masterClrMapping/>
  </p:clrMapOvr>
  <p:transition advTm="19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2216</TotalTime>
  <Words>1720</Words>
  <Application>Microsoft Office PowerPoint</Application>
  <PresentationFormat>On-screen Show (4:3)</PresentationFormat>
  <Paragraphs>144</Paragraphs>
  <Slides>19</Slides>
  <Notes>19</Notes>
  <HiddenSlides>0</HiddenSlides>
  <MMClips>18</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Urban</vt:lpstr>
      <vt:lpstr>Star Wars Movies</vt:lpstr>
      <vt:lpstr>Data Preparation</vt:lpstr>
      <vt:lpstr>Data Preparation</vt:lpstr>
      <vt:lpstr>Retrieving data</vt:lpstr>
      <vt:lpstr>Retrieving data</vt:lpstr>
      <vt:lpstr>Checking data types</vt:lpstr>
      <vt:lpstr>Checking for typos</vt:lpstr>
      <vt:lpstr>Checking for Extra Whitespaces</vt:lpstr>
      <vt:lpstr>Changing cases</vt:lpstr>
      <vt:lpstr>Sanity checks</vt:lpstr>
      <vt:lpstr>Handling missing values</vt:lpstr>
      <vt:lpstr>Handling missing values: Fixed value</vt:lpstr>
      <vt:lpstr>Handling missing values: Fixed value</vt:lpstr>
      <vt:lpstr>Handling missing values: ffill method</vt:lpstr>
      <vt:lpstr>Data Exploration</vt:lpstr>
      <vt:lpstr>Data Exploration</vt:lpstr>
      <vt:lpstr>Data Exploration</vt:lpstr>
      <vt:lpstr>Data Exploration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winuser</dc:creator>
  <cp:lastModifiedBy>winuser</cp:lastModifiedBy>
  <cp:revision>295</cp:revision>
  <dcterms:created xsi:type="dcterms:W3CDTF">2020-05-04T05:54:11Z</dcterms:created>
  <dcterms:modified xsi:type="dcterms:W3CDTF">2020-05-06T09:12:16Z</dcterms:modified>
</cp:coreProperties>
</file>